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3" r:id="rId3"/>
    <p:sldMasterId id="2147483712" r:id="rId4"/>
    <p:sldMasterId id="2147483656" r:id="rId5"/>
  </p:sldMasterIdLst>
  <p:notesMasterIdLst>
    <p:notesMasterId r:id="rId45"/>
  </p:notesMasterIdLst>
  <p:handoutMasterIdLst>
    <p:handoutMasterId r:id="rId46"/>
  </p:handoutMasterIdLst>
  <p:sldIdLst>
    <p:sldId id="599" r:id="rId6"/>
    <p:sldId id="744" r:id="rId7"/>
    <p:sldId id="671" r:id="rId8"/>
    <p:sldId id="674" r:id="rId9"/>
    <p:sldId id="720" r:id="rId10"/>
    <p:sldId id="676" r:id="rId11"/>
    <p:sldId id="726" r:id="rId12"/>
    <p:sldId id="353" r:id="rId13"/>
    <p:sldId id="730" r:id="rId14"/>
    <p:sldId id="731" r:id="rId15"/>
    <p:sldId id="734" r:id="rId16"/>
    <p:sldId id="733" r:id="rId17"/>
    <p:sldId id="735" r:id="rId18"/>
    <p:sldId id="725" r:id="rId19"/>
    <p:sldId id="680" r:id="rId20"/>
    <p:sldId id="754" r:id="rId21"/>
    <p:sldId id="727" r:id="rId22"/>
    <p:sldId id="736" r:id="rId23"/>
    <p:sldId id="737" r:id="rId24"/>
    <p:sldId id="738" r:id="rId25"/>
    <p:sldId id="728" r:id="rId26"/>
    <p:sldId id="739" r:id="rId27"/>
    <p:sldId id="755" r:id="rId28"/>
    <p:sldId id="740" r:id="rId29"/>
    <p:sldId id="756" r:id="rId30"/>
    <p:sldId id="741" r:id="rId31"/>
    <p:sldId id="682" r:id="rId32"/>
    <p:sldId id="742" r:id="rId33"/>
    <p:sldId id="745" r:id="rId34"/>
    <p:sldId id="743" r:id="rId35"/>
    <p:sldId id="750" r:id="rId36"/>
    <p:sldId id="752" r:id="rId37"/>
    <p:sldId id="718" r:id="rId38"/>
    <p:sldId id="746" r:id="rId39"/>
    <p:sldId id="747" r:id="rId40"/>
    <p:sldId id="751" r:id="rId41"/>
    <p:sldId id="753" r:id="rId42"/>
    <p:sldId id="757" r:id="rId43"/>
    <p:sldId id="638" r:id="rId44"/>
  </p:sldIdLst>
  <p:sldSz cx="12193588" cy="6858000"/>
  <p:notesSz cx="6858000" cy="9144000"/>
  <p:custDataLst>
    <p:tags r:id="rId47"/>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60963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1219261"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828891"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2438522"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3048152" algn="l" defTabSz="60963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3657783" algn="l" defTabSz="60963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4267413" algn="l" defTabSz="60963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4877044" algn="l" defTabSz="60963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 id="1"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EBF5FF"/>
    <a:srgbClr val="B3D9FF"/>
    <a:srgbClr val="FF5F49"/>
    <a:srgbClr val="79AFFF"/>
    <a:srgbClr val="EBD9FF"/>
    <a:srgbClr val="FBD5D5"/>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7"/>
    <p:restoredTop sz="94412"/>
  </p:normalViewPr>
  <p:slideViewPr>
    <p:cSldViewPr>
      <p:cViewPr>
        <p:scale>
          <a:sx n="120" d="100"/>
          <a:sy n="120" d="100"/>
        </p:scale>
        <p:origin x="144" y="600"/>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t>2023/8/20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t>2023/8/20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600" kern="1200">
        <a:solidFill>
          <a:schemeClr val="tx1"/>
        </a:solidFill>
        <a:latin typeface="+mn-lt"/>
        <a:ea typeface="+mn-ea"/>
        <a:cs typeface="宋体" panose="02010600030101010101" pitchFamily="2" charset="-122"/>
      </a:defRPr>
    </a:lvl1pPr>
    <a:lvl2pPr marL="609630" algn="l" rtl="0" eaLnBrk="0" fontAlgn="base" hangingPunct="0">
      <a:spcBef>
        <a:spcPct val="30000"/>
      </a:spcBef>
      <a:spcAft>
        <a:spcPct val="0"/>
      </a:spcAft>
      <a:defRPr kumimoji="1" sz="1600" kern="1200">
        <a:solidFill>
          <a:schemeClr val="tx1"/>
        </a:solidFill>
        <a:latin typeface="+mn-lt"/>
        <a:ea typeface="+mn-ea"/>
        <a:cs typeface="+mn-cs"/>
      </a:defRPr>
    </a:lvl2pPr>
    <a:lvl3pPr marL="1219261" algn="l" rtl="0" eaLnBrk="0" fontAlgn="base" hangingPunct="0">
      <a:spcBef>
        <a:spcPct val="30000"/>
      </a:spcBef>
      <a:spcAft>
        <a:spcPct val="0"/>
      </a:spcAft>
      <a:defRPr kumimoji="1" sz="1600" kern="1200">
        <a:solidFill>
          <a:schemeClr val="tx1"/>
        </a:solidFill>
        <a:latin typeface="+mn-lt"/>
        <a:ea typeface="+mn-ea"/>
        <a:cs typeface="+mn-cs"/>
      </a:defRPr>
    </a:lvl3pPr>
    <a:lvl4pPr marL="1828891" algn="l" rtl="0" eaLnBrk="0" fontAlgn="base" hangingPunct="0">
      <a:spcBef>
        <a:spcPct val="30000"/>
      </a:spcBef>
      <a:spcAft>
        <a:spcPct val="0"/>
      </a:spcAft>
      <a:defRPr kumimoji="1" sz="1600" kern="1200">
        <a:solidFill>
          <a:schemeClr val="tx1"/>
        </a:solidFill>
        <a:latin typeface="+mn-lt"/>
        <a:ea typeface="+mn-ea"/>
        <a:cs typeface="+mn-cs"/>
      </a:defRPr>
    </a:lvl4pPr>
    <a:lvl5pPr marL="2438522" algn="l" rtl="0" eaLnBrk="0" fontAlgn="base" hangingPunct="0">
      <a:spcBef>
        <a:spcPct val="30000"/>
      </a:spcBef>
      <a:spcAft>
        <a:spcPct val="0"/>
      </a:spcAft>
      <a:defRPr kumimoji="1" sz="1600" kern="1200">
        <a:solidFill>
          <a:schemeClr val="tx1"/>
        </a:solidFill>
        <a:latin typeface="+mn-lt"/>
        <a:ea typeface="+mn-ea"/>
        <a:cs typeface="+mn-cs"/>
      </a:defRPr>
    </a:lvl5pPr>
    <a:lvl6pPr marL="3048152" algn="l" defTabSz="1219261" rtl="0" eaLnBrk="1" latinLnBrk="0" hangingPunct="1">
      <a:defRPr sz="1600" kern="1200">
        <a:solidFill>
          <a:schemeClr val="tx1"/>
        </a:solidFill>
        <a:latin typeface="+mn-lt"/>
        <a:ea typeface="+mn-ea"/>
        <a:cs typeface="+mn-cs"/>
      </a:defRPr>
    </a:lvl6pPr>
    <a:lvl7pPr marL="3657783" algn="l" defTabSz="1219261" rtl="0" eaLnBrk="1" latinLnBrk="0" hangingPunct="1">
      <a:defRPr sz="1600" kern="1200">
        <a:solidFill>
          <a:schemeClr val="tx1"/>
        </a:solidFill>
        <a:latin typeface="+mn-lt"/>
        <a:ea typeface="+mn-ea"/>
        <a:cs typeface="+mn-cs"/>
      </a:defRPr>
    </a:lvl7pPr>
    <a:lvl8pPr marL="4267413" algn="l" defTabSz="1219261" rtl="0" eaLnBrk="1" latinLnBrk="0" hangingPunct="1">
      <a:defRPr sz="1600" kern="1200">
        <a:solidFill>
          <a:schemeClr val="tx1"/>
        </a:solidFill>
        <a:latin typeface="+mn-lt"/>
        <a:ea typeface="+mn-ea"/>
        <a:cs typeface="+mn-cs"/>
      </a:defRPr>
    </a:lvl8pPr>
    <a:lvl9pPr marL="4877044" algn="l" defTabSz="1219261"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06E04-C6C8-2565-6F73-22ACA1582747}"/>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6381B361-45C5-578E-12CD-121E66ACAF13}"/>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文本占位符 9">
            <a:extLst>
              <a:ext uri="{FF2B5EF4-FFF2-40B4-BE49-F238E27FC236}">
                <a16:creationId xmlns:a16="http://schemas.microsoft.com/office/drawing/2014/main" id="{D4B10559-C91E-3F9B-85EC-255D4D0FD27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3" name="文本占位符 11">
            <a:extLst>
              <a:ext uri="{FF2B5EF4-FFF2-40B4-BE49-F238E27FC236}">
                <a16:creationId xmlns:a16="http://schemas.microsoft.com/office/drawing/2014/main" id="{12298232-6E84-35F0-9482-B9F76AD9530D}"/>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037064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文本占位符 9">
            <a:extLst>
              <a:ext uri="{FF2B5EF4-FFF2-40B4-BE49-F238E27FC236}">
                <a16:creationId xmlns:a16="http://schemas.microsoft.com/office/drawing/2014/main" id="{D4B10559-C91E-3F9B-85EC-255D4D0FD27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78597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4200D5A-19C0-4BE3-433E-2E30BCE80537}"/>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5" name="标题占位符 1">
            <a:extLst>
              <a:ext uri="{FF2B5EF4-FFF2-40B4-BE49-F238E27FC236}">
                <a16:creationId xmlns:a16="http://schemas.microsoft.com/office/drawing/2014/main" id="{E857EC22-1487-D4C1-98ED-E6F29E99404F}"/>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6" name="组合 5">
            <a:extLst>
              <a:ext uri="{FF2B5EF4-FFF2-40B4-BE49-F238E27FC236}">
                <a16:creationId xmlns:a16="http://schemas.microsoft.com/office/drawing/2014/main" id="{F72BAF79-B08F-4C67-2BC7-F9C2E1ABB973}"/>
              </a:ext>
            </a:extLst>
          </p:cNvPr>
          <p:cNvGrpSpPr/>
          <p:nvPr userDrawn="1"/>
        </p:nvGrpSpPr>
        <p:grpSpPr>
          <a:xfrm>
            <a:off x="710880" y="1928702"/>
            <a:ext cx="3587349" cy="3036721"/>
            <a:chOff x="864135" y="2246295"/>
            <a:chExt cx="3587349" cy="3036721"/>
          </a:xfrm>
        </p:grpSpPr>
        <p:sp>
          <p:nvSpPr>
            <p:cNvPr id="7" name="椭圆 6">
              <a:extLst>
                <a:ext uri="{FF2B5EF4-FFF2-40B4-BE49-F238E27FC236}">
                  <a16:creationId xmlns:a16="http://schemas.microsoft.com/office/drawing/2014/main" id="{00695045-4CD2-E8BF-D8FD-B0FB9F00F6A6}"/>
                </a:ext>
              </a:extLst>
            </p:cNvPr>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5B250AA-7166-4B45-E510-FB5F452D16D7}"/>
                </a:ext>
              </a:extLst>
            </p:cNvPr>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5DDA271-5438-6296-2A4F-8535AEADE920}"/>
                </a:ext>
              </a:extLst>
            </p:cNvPr>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82928DA-9B68-33C0-FBDC-BBC0B158F973}"/>
                </a:ext>
              </a:extLst>
            </p:cNvPr>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10A29D36-9131-4E6A-7941-683980269765}"/>
                </a:ext>
              </a:extLst>
            </p:cNvPr>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6AD8FD6-B283-931B-E7EA-DA05A2A23186}"/>
                </a:ext>
              </a:extLst>
            </p:cNvPr>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占位符 1">
              <a:extLst>
                <a:ext uri="{FF2B5EF4-FFF2-40B4-BE49-F238E27FC236}">
                  <a16:creationId xmlns:a16="http://schemas.microsoft.com/office/drawing/2014/main" id="{35B18947-8B44-959B-3F0A-FA919254E855}"/>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283674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57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六边形 1">
            <a:extLst>
              <a:ext uri="{FF2B5EF4-FFF2-40B4-BE49-F238E27FC236}">
                <a16:creationId xmlns:a16="http://schemas.microsoft.com/office/drawing/2014/main" id="{E813582F-3449-DC62-4913-E8182AA0A793}"/>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六边形 2">
            <a:extLst>
              <a:ext uri="{FF2B5EF4-FFF2-40B4-BE49-F238E27FC236}">
                <a16:creationId xmlns:a16="http://schemas.microsoft.com/office/drawing/2014/main" id="{0BF1360D-8717-15D9-6DB8-D7E1024FE78C}"/>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a:extLst>
              <a:ext uri="{FF2B5EF4-FFF2-40B4-BE49-F238E27FC236}">
                <a16:creationId xmlns:a16="http://schemas.microsoft.com/office/drawing/2014/main" id="{916771AE-A306-CD04-091D-B2021FE70691}"/>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5" name="标题占位符 1">
            <a:extLst>
              <a:ext uri="{FF2B5EF4-FFF2-40B4-BE49-F238E27FC236}">
                <a16:creationId xmlns:a16="http://schemas.microsoft.com/office/drawing/2014/main" id="{F93BEF13-6DB5-447D-89B5-09076D671053}"/>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6" name="六边形 5">
            <a:extLst>
              <a:ext uri="{FF2B5EF4-FFF2-40B4-BE49-F238E27FC236}">
                <a16:creationId xmlns:a16="http://schemas.microsoft.com/office/drawing/2014/main" id="{3BC911AC-B532-51A4-D531-79D2C4190E2C}"/>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六边形 6">
            <a:extLst>
              <a:ext uri="{FF2B5EF4-FFF2-40B4-BE49-F238E27FC236}">
                <a16:creationId xmlns:a16="http://schemas.microsoft.com/office/drawing/2014/main" id="{48E6A0E8-A7DA-4047-45ED-50E8F765FF08}"/>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六边形 7">
            <a:extLst>
              <a:ext uri="{FF2B5EF4-FFF2-40B4-BE49-F238E27FC236}">
                <a16:creationId xmlns:a16="http://schemas.microsoft.com/office/drawing/2014/main" id="{DF788701-C1EC-AAF8-F8FA-7DB44018DE05}"/>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六边形 8">
            <a:extLst>
              <a:ext uri="{FF2B5EF4-FFF2-40B4-BE49-F238E27FC236}">
                <a16:creationId xmlns:a16="http://schemas.microsoft.com/office/drawing/2014/main" id="{73BAC3E4-C41B-DBC5-42E2-6D8C19960C27}"/>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224722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26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72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99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文本占位符 7">
            <a:extLst>
              <a:ext uri="{FF2B5EF4-FFF2-40B4-BE49-F238E27FC236}">
                <a16:creationId xmlns:a16="http://schemas.microsoft.com/office/drawing/2014/main" id="{B931AFBB-DBAC-80CD-72E1-E4F052315464}"/>
              </a:ext>
            </a:extLst>
          </p:cNvPr>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文本占位符 7">
            <a:extLst>
              <a:ext uri="{FF2B5EF4-FFF2-40B4-BE49-F238E27FC236}">
                <a16:creationId xmlns:a16="http://schemas.microsoft.com/office/drawing/2014/main" id="{E206B93F-BBA6-DF44-7C0B-18D03C778FDC}"/>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4.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32F5F307-9AB3-EF18-FC82-0DB62D0D20A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47" name="六边形 29">
            <a:extLst>
              <a:ext uri="{FF2B5EF4-FFF2-40B4-BE49-F238E27FC236}">
                <a16:creationId xmlns:a16="http://schemas.microsoft.com/office/drawing/2014/main" id="{93394942-2CD5-D11B-8E20-DFCBFD2CEF52}"/>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六边形 47">
            <a:extLst>
              <a:ext uri="{FF2B5EF4-FFF2-40B4-BE49-F238E27FC236}">
                <a16:creationId xmlns:a16="http://schemas.microsoft.com/office/drawing/2014/main" id="{D32D49E0-925B-64F4-7F57-929962860E7E}"/>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六边形 48">
            <a:extLst>
              <a:ext uri="{FF2B5EF4-FFF2-40B4-BE49-F238E27FC236}">
                <a16:creationId xmlns:a16="http://schemas.microsoft.com/office/drawing/2014/main" id="{A02179D7-EF11-0BA6-4939-F12332F1B76A}"/>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六边形 49">
            <a:extLst>
              <a:ext uri="{FF2B5EF4-FFF2-40B4-BE49-F238E27FC236}">
                <a16:creationId xmlns:a16="http://schemas.microsoft.com/office/drawing/2014/main" id="{3C82389B-26B2-1974-F201-84F6FC16B949}"/>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六边形 50">
            <a:extLst>
              <a:ext uri="{FF2B5EF4-FFF2-40B4-BE49-F238E27FC236}">
                <a16:creationId xmlns:a16="http://schemas.microsoft.com/office/drawing/2014/main" id="{A5B444A7-D7E8-78A1-C814-22A79E24CD93}"/>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六边形 51">
            <a:extLst>
              <a:ext uri="{FF2B5EF4-FFF2-40B4-BE49-F238E27FC236}">
                <a16:creationId xmlns:a16="http://schemas.microsoft.com/office/drawing/2014/main" id="{41195C96-6EB4-C37B-8486-BA71BBA7F1A6}"/>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六边形 52">
            <a:extLst>
              <a:ext uri="{FF2B5EF4-FFF2-40B4-BE49-F238E27FC236}">
                <a16:creationId xmlns:a16="http://schemas.microsoft.com/office/drawing/2014/main" id="{6D86756D-DCD8-319A-2849-EC6210D38062}"/>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六边形 53">
            <a:extLst>
              <a:ext uri="{FF2B5EF4-FFF2-40B4-BE49-F238E27FC236}">
                <a16:creationId xmlns:a16="http://schemas.microsoft.com/office/drawing/2014/main" id="{51620A91-1E52-E4A9-8BA1-9285FAE4DD5B}"/>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a:extLst>
              <a:ext uri="{FF2B5EF4-FFF2-40B4-BE49-F238E27FC236}">
                <a16:creationId xmlns:a16="http://schemas.microsoft.com/office/drawing/2014/main" id="{0A0C5B4B-5609-13AD-9DCD-89E13D3B2167}"/>
              </a:ext>
            </a:extLst>
          </p:cNvPr>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FA1CB62B-C924-D961-DC6B-0B350E679B28}"/>
              </a:ext>
            </a:extLst>
          </p:cNvPr>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71" r:id="rId2"/>
    <p:sldLayoutId id="2147483719" r:id="rId3"/>
    <p:sldLayoutId id="2147483698" r:id="rId4"/>
    <p:sldLayoutId id="2147483711" r:id="rId5"/>
  </p:sldLayoutIdLst>
  <p:txStyles>
    <p:titleStyle>
      <a:lvl1pPr algn="ctr" rtl="0" eaLnBrk="0" fontAlgn="base" hangingPunct="0">
        <a:spcBef>
          <a:spcPct val="0"/>
        </a:spcBef>
        <a:spcAft>
          <a:spcPct val="0"/>
        </a:spcAft>
        <a:defRPr kumimoji="1" sz="5867" kern="1200">
          <a:solidFill>
            <a:schemeClr val="tx1"/>
          </a:solidFill>
          <a:latin typeface="+mj-lt"/>
          <a:ea typeface="+mj-ea"/>
          <a:cs typeface="黑体" panose="02010600030101010101" charset="-122"/>
        </a:defRPr>
      </a:lvl1pPr>
      <a:lvl2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2pPr>
      <a:lvl3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3pPr>
      <a:lvl4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4pPr>
      <a:lvl5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5pPr>
      <a:lvl6pPr marL="609585"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6pPr>
      <a:lvl7pPr marL="1219170"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7pPr>
      <a:lvl8pPr marL="1828754"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8pPr>
      <a:lvl9pPr marL="2438339"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kumimoji="1" sz="4267" kern="1200">
          <a:solidFill>
            <a:schemeClr val="tx1"/>
          </a:solidFill>
          <a:latin typeface="+mn-lt"/>
          <a:ea typeface="+mn-ea"/>
          <a:cs typeface="黑体" panose="02010600030101010101" charset="-122"/>
        </a:defRPr>
      </a:lvl1pPr>
      <a:lvl2pPr marL="990575" indent="-380990" algn="l" rtl="0" eaLnBrk="0" fontAlgn="base" hangingPunct="0">
        <a:spcBef>
          <a:spcPct val="20000"/>
        </a:spcBef>
        <a:spcAft>
          <a:spcPct val="0"/>
        </a:spcAft>
        <a:buFont typeface="Arial" panose="020B0604020202020204" pitchFamily="34" charset="0"/>
        <a:buChar char="–"/>
        <a:defRPr kumimoji="1" sz="3733" kern="1200">
          <a:solidFill>
            <a:schemeClr val="tx1"/>
          </a:solidFill>
          <a:latin typeface="+mn-lt"/>
          <a:ea typeface="+mn-ea"/>
          <a:cs typeface="黑体" panose="02010600030101010101" charset="-122"/>
        </a:defRPr>
      </a:lvl2pPr>
      <a:lvl3pPr marL="1523962" indent="-304792"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0030101010101" charset="-122"/>
        </a:defRPr>
      </a:lvl3pPr>
      <a:lvl4pPr marL="2133547"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4pPr>
      <a:lvl5pPr marL="2743131"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F8D5090-F376-98BE-4EA7-2193BE30D060}"/>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13" name="矩形 22">
            <a:extLst>
              <a:ext uri="{FF2B5EF4-FFF2-40B4-BE49-F238E27FC236}">
                <a16:creationId xmlns:a16="http://schemas.microsoft.com/office/drawing/2014/main" id="{BEE20B48-9479-6EB8-541A-79EA6F2B2CCA}"/>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14" name="组合 13">
            <a:extLst>
              <a:ext uri="{FF2B5EF4-FFF2-40B4-BE49-F238E27FC236}">
                <a16:creationId xmlns:a16="http://schemas.microsoft.com/office/drawing/2014/main" id="{788653B2-2EFF-5D18-EAEB-27CFF1E58E81}"/>
              </a:ext>
            </a:extLst>
          </p:cNvPr>
          <p:cNvGrpSpPr/>
          <p:nvPr userDrawn="1"/>
        </p:nvGrpSpPr>
        <p:grpSpPr>
          <a:xfrm>
            <a:off x="2126595" y="2260317"/>
            <a:ext cx="2280944" cy="1168683"/>
            <a:chOff x="1984355" y="1223746"/>
            <a:chExt cx="2280944" cy="1168683"/>
          </a:xfrm>
        </p:grpSpPr>
        <p:sp>
          <p:nvSpPr>
            <p:cNvPr id="15" name="文本框 14">
              <a:extLst>
                <a:ext uri="{FF2B5EF4-FFF2-40B4-BE49-F238E27FC236}">
                  <a16:creationId xmlns:a16="http://schemas.microsoft.com/office/drawing/2014/main" id="{B13B7775-4319-A5BA-8597-1D94E7CAE958}"/>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16" name="文本框 15">
              <a:extLst>
                <a:ext uri="{FF2B5EF4-FFF2-40B4-BE49-F238E27FC236}">
                  <a16:creationId xmlns:a16="http://schemas.microsoft.com/office/drawing/2014/main" id="{531DA92B-AB5E-DF3B-8FB8-6CADEDFE1565}"/>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17" name="直接连接符 2">
              <a:extLst>
                <a:ext uri="{FF2B5EF4-FFF2-40B4-BE49-F238E27FC236}">
                  <a16:creationId xmlns:a16="http://schemas.microsoft.com/office/drawing/2014/main" id="{C65A85DB-CDBC-1487-CA72-47D223D35B42}"/>
                </a:ext>
              </a:extLst>
            </p:cNvPr>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六边形 17">
              <a:extLst>
                <a:ext uri="{FF2B5EF4-FFF2-40B4-BE49-F238E27FC236}">
                  <a16:creationId xmlns:a16="http://schemas.microsoft.com/office/drawing/2014/main" id="{FDCC38F1-E4D6-CEF1-5980-6971EDC11649}"/>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六边形 18">
              <a:extLst>
                <a:ext uri="{FF2B5EF4-FFF2-40B4-BE49-F238E27FC236}">
                  <a16:creationId xmlns:a16="http://schemas.microsoft.com/office/drawing/2014/main" id="{58381657-F342-60F0-50B4-C7DAA9775C91}"/>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3200" b="1" kern="1200">
          <a:solidFill>
            <a:schemeClr val="tx1"/>
          </a:solidFill>
          <a:latin typeface="黑体" panose="02010600030101010101" charset="-122"/>
          <a:ea typeface="黑体" panose="02010600030101010101" charset="-122"/>
          <a:cs typeface="黑体" panose="02010600030101010101" charset="-122"/>
        </a:defRPr>
      </a:lvl1pPr>
      <a:lvl2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2pPr>
      <a:lvl3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3pPr>
      <a:lvl4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4pPr>
      <a:lvl5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5pPr>
      <a:lvl6pPr marL="609585" algn="l" rtl="0" fontAlgn="base">
        <a:spcBef>
          <a:spcPct val="0"/>
        </a:spcBef>
        <a:spcAft>
          <a:spcPct val="0"/>
        </a:spcAft>
        <a:defRPr sz="3200" b="1">
          <a:solidFill>
            <a:schemeClr val="tx1"/>
          </a:solidFill>
          <a:latin typeface="黑体" panose="02010600030101010101" charset="-122"/>
          <a:ea typeface="黑体" panose="02010600030101010101" charset="-122"/>
        </a:defRPr>
      </a:lvl6pPr>
      <a:lvl7pPr marL="1219170" algn="l" rtl="0" fontAlgn="base">
        <a:spcBef>
          <a:spcPct val="0"/>
        </a:spcBef>
        <a:spcAft>
          <a:spcPct val="0"/>
        </a:spcAft>
        <a:defRPr sz="3200" b="1">
          <a:solidFill>
            <a:schemeClr val="tx1"/>
          </a:solidFill>
          <a:latin typeface="黑体" panose="02010600030101010101" charset="-122"/>
          <a:ea typeface="黑体" panose="02010600030101010101" charset="-122"/>
        </a:defRPr>
      </a:lvl7pPr>
      <a:lvl8pPr marL="1828754" algn="l" rtl="0" fontAlgn="base">
        <a:spcBef>
          <a:spcPct val="0"/>
        </a:spcBef>
        <a:spcAft>
          <a:spcPct val="0"/>
        </a:spcAft>
        <a:defRPr sz="3200" b="1">
          <a:solidFill>
            <a:schemeClr val="tx1"/>
          </a:solidFill>
          <a:latin typeface="黑体" panose="02010600030101010101" charset="-122"/>
          <a:ea typeface="黑体" panose="02010600030101010101" charset="-122"/>
        </a:defRPr>
      </a:lvl8pPr>
      <a:lvl9pPr marL="2438339" algn="l" rtl="0" fontAlgn="base">
        <a:spcBef>
          <a:spcPct val="0"/>
        </a:spcBef>
        <a:spcAft>
          <a:spcPct val="0"/>
        </a:spcAft>
        <a:defRPr sz="3200" b="1">
          <a:solidFill>
            <a:schemeClr val="tx1"/>
          </a:solidFill>
          <a:latin typeface="黑体" panose="02010600030101010101" charset="-122"/>
          <a:ea typeface="黑体" panose="02010600030101010101"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kumimoji="1" sz="4267" kern="1200">
          <a:solidFill>
            <a:schemeClr val="tx1"/>
          </a:solidFill>
          <a:latin typeface="+mn-lt"/>
          <a:ea typeface="+mn-ea"/>
          <a:cs typeface="黑体" panose="02010600030101010101"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0030101010101" charset="-122"/>
          <a:ea typeface="黑体" panose="02010600030101010101" charset="-122"/>
          <a:cs typeface="黑体" panose="02010600030101010101" charset="-122"/>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0030101010101" charset="-122"/>
          <a:ea typeface="黑体" panose="02010600030101010101" charset="-122"/>
          <a:cs typeface="黑体" panose="02010600030101010101" charset="-122"/>
        </a:defRPr>
      </a:lvl3pPr>
      <a:lvl4pPr marL="2133547"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4pPr>
      <a:lvl5pPr marL="2743131"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B1934AE4-6067-802D-C19E-97FA207A894C}"/>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7" name="矩形 6">
            <a:extLst>
              <a:ext uri="{FF2B5EF4-FFF2-40B4-BE49-F238E27FC236}">
                <a16:creationId xmlns:a16="http://schemas.microsoft.com/office/drawing/2014/main" id="{043086ED-6F09-B352-28C2-52A83CBFD7D2}"/>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8" name="矩形 22">
            <a:extLst>
              <a:ext uri="{FF2B5EF4-FFF2-40B4-BE49-F238E27FC236}">
                <a16:creationId xmlns:a16="http://schemas.microsoft.com/office/drawing/2014/main" id="{B9BACFDA-1D63-7960-0D23-9604D195708C}"/>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F93A99FF-F3DD-6ED4-C07B-8AC3F4BE39D1}"/>
              </a:ext>
            </a:extLst>
          </p:cNvPr>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10" name="文本框 9">
            <a:extLst>
              <a:ext uri="{FF2B5EF4-FFF2-40B4-BE49-F238E27FC236}">
                <a16:creationId xmlns:a16="http://schemas.microsoft.com/office/drawing/2014/main" id="{345BC595-0DE6-3BBB-4DCB-EE80C6EC667A}"/>
              </a:ext>
            </a:extLst>
          </p:cNvPr>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12" name="直接连接符 2">
            <a:extLst>
              <a:ext uri="{FF2B5EF4-FFF2-40B4-BE49-F238E27FC236}">
                <a16:creationId xmlns:a16="http://schemas.microsoft.com/office/drawing/2014/main" id="{BF1B4D27-4FC0-EDE3-C3B3-0306B1E7A261}"/>
              </a:ext>
            </a:extLst>
          </p:cNvPr>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a:extLst>
              <a:ext uri="{FF2B5EF4-FFF2-40B4-BE49-F238E27FC236}">
                <a16:creationId xmlns:a16="http://schemas.microsoft.com/office/drawing/2014/main" id="{5567DA22-BCEF-E6C2-0EB1-D0C6CE3C5AA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3200" b="1" kern="1200">
          <a:solidFill>
            <a:schemeClr val="tx1"/>
          </a:solidFill>
          <a:latin typeface="黑体" panose="02010600030101010101" charset="-122"/>
          <a:ea typeface="黑体" panose="02010600030101010101" charset="-122"/>
          <a:cs typeface="黑体" panose="02010600030101010101" charset="-122"/>
        </a:defRPr>
      </a:lvl1pPr>
      <a:lvl2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2pPr>
      <a:lvl3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3pPr>
      <a:lvl4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4pPr>
      <a:lvl5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5pPr>
      <a:lvl6pPr marL="609585" algn="l" rtl="0" fontAlgn="base">
        <a:spcBef>
          <a:spcPct val="0"/>
        </a:spcBef>
        <a:spcAft>
          <a:spcPct val="0"/>
        </a:spcAft>
        <a:defRPr sz="3200" b="1">
          <a:solidFill>
            <a:schemeClr val="tx1"/>
          </a:solidFill>
          <a:latin typeface="黑体" panose="02010600030101010101" charset="-122"/>
          <a:ea typeface="黑体" panose="02010600030101010101" charset="-122"/>
        </a:defRPr>
      </a:lvl6pPr>
      <a:lvl7pPr marL="1219170" algn="l" rtl="0" fontAlgn="base">
        <a:spcBef>
          <a:spcPct val="0"/>
        </a:spcBef>
        <a:spcAft>
          <a:spcPct val="0"/>
        </a:spcAft>
        <a:defRPr sz="3200" b="1">
          <a:solidFill>
            <a:schemeClr val="tx1"/>
          </a:solidFill>
          <a:latin typeface="黑体" panose="02010600030101010101" charset="-122"/>
          <a:ea typeface="黑体" panose="02010600030101010101" charset="-122"/>
        </a:defRPr>
      </a:lvl7pPr>
      <a:lvl8pPr marL="1828754" algn="l" rtl="0" fontAlgn="base">
        <a:spcBef>
          <a:spcPct val="0"/>
        </a:spcBef>
        <a:spcAft>
          <a:spcPct val="0"/>
        </a:spcAft>
        <a:defRPr sz="3200" b="1">
          <a:solidFill>
            <a:schemeClr val="tx1"/>
          </a:solidFill>
          <a:latin typeface="黑体" panose="02010600030101010101" charset="-122"/>
          <a:ea typeface="黑体" panose="02010600030101010101" charset="-122"/>
        </a:defRPr>
      </a:lvl8pPr>
      <a:lvl9pPr marL="2438339" algn="l" rtl="0" fontAlgn="base">
        <a:spcBef>
          <a:spcPct val="0"/>
        </a:spcBef>
        <a:spcAft>
          <a:spcPct val="0"/>
        </a:spcAft>
        <a:defRPr sz="3200" b="1">
          <a:solidFill>
            <a:schemeClr val="tx1"/>
          </a:solidFill>
          <a:latin typeface="黑体" panose="02010600030101010101" charset="-122"/>
          <a:ea typeface="黑体" panose="02010600030101010101"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kumimoji="1" sz="4267" kern="1200">
          <a:solidFill>
            <a:schemeClr val="tx1"/>
          </a:solidFill>
          <a:latin typeface="+mn-lt"/>
          <a:ea typeface="+mn-ea"/>
          <a:cs typeface="黑体" panose="02010600030101010101"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0030101010101" charset="-122"/>
          <a:ea typeface="黑体" panose="02010600030101010101" charset="-122"/>
          <a:cs typeface="黑体" panose="02010600030101010101" charset="-122"/>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0030101010101" charset="-122"/>
          <a:ea typeface="黑体" panose="02010600030101010101" charset="-122"/>
          <a:cs typeface="黑体" panose="02010600030101010101" charset="-122"/>
        </a:defRPr>
      </a:lvl3pPr>
      <a:lvl4pPr marL="2133547"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4pPr>
      <a:lvl5pPr marL="2743131"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7CF0496-6A92-6997-40F3-CBD3502D0151}"/>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15" name="矩形 22">
            <a:extLst>
              <a:ext uri="{FF2B5EF4-FFF2-40B4-BE49-F238E27FC236}">
                <a16:creationId xmlns:a16="http://schemas.microsoft.com/office/drawing/2014/main" id="{3FBEAA41-552D-B7CD-7E3B-57647149CD23}"/>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6" name="直接连接符 22">
            <a:extLst>
              <a:ext uri="{FF2B5EF4-FFF2-40B4-BE49-F238E27FC236}">
                <a16:creationId xmlns:a16="http://schemas.microsoft.com/office/drawing/2014/main" id="{79FBE3AE-8585-B385-3ABC-63DF192D03C7}"/>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135FEE9-123C-A58B-0A3B-67F50FF68931}"/>
              </a:ext>
            </a:extLst>
          </p:cNvPr>
          <p:cNvGrpSpPr/>
          <p:nvPr userDrawn="1"/>
        </p:nvGrpSpPr>
        <p:grpSpPr>
          <a:xfrm>
            <a:off x="0" y="420997"/>
            <a:ext cx="224590" cy="220464"/>
            <a:chOff x="0" y="262878"/>
            <a:chExt cx="224590" cy="506266"/>
          </a:xfrm>
        </p:grpSpPr>
        <p:sp>
          <p:nvSpPr>
            <p:cNvPr id="18" name="矩形 17">
              <a:extLst>
                <a:ext uri="{FF2B5EF4-FFF2-40B4-BE49-F238E27FC236}">
                  <a16:creationId xmlns:a16="http://schemas.microsoft.com/office/drawing/2014/main" id="{37BD5B60-0D94-39F3-7154-39391EBCE158}"/>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6B9629E-C152-F9A5-7EA3-4D6460FA7642}"/>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图片 19">
            <a:extLst>
              <a:ext uri="{FF2B5EF4-FFF2-40B4-BE49-F238E27FC236}">
                <a16:creationId xmlns:a16="http://schemas.microsoft.com/office/drawing/2014/main" id="{FDF7447A-03DD-7986-0C86-72582DA1C83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2424112813"/>
      </p:ext>
    </p:extLst>
  </p:cSld>
  <p:clrMap bg1="lt1" tx1="dk1" bg2="lt2" tx2="dk2" accent1="accent1" accent2="accent2" accent3="accent3" accent4="accent4" accent5="accent5" accent6="accent6" hlink="hlink" folHlink="folHlink"/>
  <p:sldLayoutIdLst>
    <p:sldLayoutId id="2147483713" r:id="rId1"/>
    <p:sldLayoutId id="2147483720" r:id="rId2"/>
    <p:sldLayoutId id="2147483717" r:id="rId3"/>
    <p:sldLayoutId id="2147483718" r:id="rId4"/>
    <p:sldLayoutId id="2147483714" r:id="rId5"/>
  </p:sldLayoutIdLst>
  <p:txStyles>
    <p:titleStyle>
      <a:lvl1pPr algn="l" rtl="0" eaLnBrk="0" fontAlgn="base" hangingPunct="0">
        <a:spcBef>
          <a:spcPct val="0"/>
        </a:spcBef>
        <a:spcAft>
          <a:spcPct val="0"/>
        </a:spcAft>
        <a:defRPr sz="3200" b="1" kern="1200">
          <a:solidFill>
            <a:schemeClr val="tx1"/>
          </a:solidFill>
          <a:latin typeface="黑体" panose="02010600030101010101" charset="-122"/>
          <a:ea typeface="黑体" panose="02010600030101010101" charset="-122"/>
          <a:cs typeface="黑体" panose="02010600030101010101" charset="-122"/>
        </a:defRPr>
      </a:lvl1pPr>
      <a:lvl2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2pPr>
      <a:lvl3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3pPr>
      <a:lvl4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4pPr>
      <a:lvl5pPr algn="l" rtl="0" eaLnBrk="0" fontAlgn="base" hangingPunct="0">
        <a:spcBef>
          <a:spcPct val="0"/>
        </a:spcBef>
        <a:spcAft>
          <a:spcPct val="0"/>
        </a:spcAft>
        <a:defRPr sz="3200" b="1">
          <a:solidFill>
            <a:schemeClr val="tx1"/>
          </a:solidFill>
          <a:latin typeface="黑体" panose="02010600030101010101" charset="-122"/>
          <a:ea typeface="黑体" panose="02010600030101010101" charset="-122"/>
          <a:cs typeface="黑体" panose="02010600030101010101" charset="-122"/>
        </a:defRPr>
      </a:lvl5pPr>
      <a:lvl6pPr marL="609585" algn="l" rtl="0" fontAlgn="base">
        <a:spcBef>
          <a:spcPct val="0"/>
        </a:spcBef>
        <a:spcAft>
          <a:spcPct val="0"/>
        </a:spcAft>
        <a:defRPr sz="3200" b="1">
          <a:solidFill>
            <a:schemeClr val="tx1"/>
          </a:solidFill>
          <a:latin typeface="黑体" panose="02010600030101010101" charset="-122"/>
          <a:ea typeface="黑体" panose="02010600030101010101" charset="-122"/>
        </a:defRPr>
      </a:lvl6pPr>
      <a:lvl7pPr marL="1219170" algn="l" rtl="0" fontAlgn="base">
        <a:spcBef>
          <a:spcPct val="0"/>
        </a:spcBef>
        <a:spcAft>
          <a:spcPct val="0"/>
        </a:spcAft>
        <a:defRPr sz="3200" b="1">
          <a:solidFill>
            <a:schemeClr val="tx1"/>
          </a:solidFill>
          <a:latin typeface="黑体" panose="02010600030101010101" charset="-122"/>
          <a:ea typeface="黑体" panose="02010600030101010101" charset="-122"/>
        </a:defRPr>
      </a:lvl7pPr>
      <a:lvl8pPr marL="1828754" algn="l" rtl="0" fontAlgn="base">
        <a:spcBef>
          <a:spcPct val="0"/>
        </a:spcBef>
        <a:spcAft>
          <a:spcPct val="0"/>
        </a:spcAft>
        <a:defRPr sz="3200" b="1">
          <a:solidFill>
            <a:schemeClr val="tx1"/>
          </a:solidFill>
          <a:latin typeface="黑体" panose="02010600030101010101" charset="-122"/>
          <a:ea typeface="黑体" panose="02010600030101010101" charset="-122"/>
        </a:defRPr>
      </a:lvl8pPr>
      <a:lvl9pPr marL="2438339" algn="l" rtl="0" fontAlgn="base">
        <a:spcBef>
          <a:spcPct val="0"/>
        </a:spcBef>
        <a:spcAft>
          <a:spcPct val="0"/>
        </a:spcAft>
        <a:defRPr sz="3200" b="1">
          <a:solidFill>
            <a:schemeClr val="tx1"/>
          </a:solidFill>
          <a:latin typeface="黑体" panose="02010600030101010101" charset="-122"/>
          <a:ea typeface="黑体" panose="02010600030101010101"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kumimoji="1" sz="4267" kern="1200">
          <a:solidFill>
            <a:schemeClr val="tx1"/>
          </a:solidFill>
          <a:latin typeface="+mn-lt"/>
          <a:ea typeface="+mn-ea"/>
          <a:cs typeface="黑体" panose="02010600030101010101"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0030101010101" charset="-122"/>
          <a:ea typeface="黑体" panose="02010600030101010101" charset="-122"/>
          <a:cs typeface="黑体" panose="02010600030101010101" charset="-122"/>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0030101010101" charset="-122"/>
          <a:ea typeface="黑体" panose="02010600030101010101" charset="-122"/>
          <a:cs typeface="黑体" panose="02010600030101010101" charset="-122"/>
        </a:defRPr>
      </a:lvl3pPr>
      <a:lvl4pPr marL="2133547"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4pPr>
      <a:lvl5pPr marL="2743131"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2593255" y="2423584"/>
            <a:ext cx="6865243" cy="1049867"/>
            <a:chOff x="1944836" y="1767215"/>
            <a:chExt cx="5147444" cy="787423"/>
          </a:xfrm>
        </p:grpSpPr>
        <p:pic>
          <p:nvPicPr>
            <p:cNvPr id="409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5867" kern="1200">
          <a:solidFill>
            <a:schemeClr val="tx1"/>
          </a:solidFill>
          <a:latin typeface="+mj-lt"/>
          <a:ea typeface="+mj-ea"/>
          <a:cs typeface="黑体" panose="02010600030101010101" charset="-122"/>
        </a:defRPr>
      </a:lvl1pPr>
      <a:lvl2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2pPr>
      <a:lvl3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3pPr>
      <a:lvl4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4pPr>
      <a:lvl5pPr algn="ctr" rtl="0" eaLnBrk="0" fontAlgn="base" hangingPunct="0">
        <a:spcBef>
          <a:spcPct val="0"/>
        </a:spcBef>
        <a:spcAft>
          <a:spcPct val="0"/>
        </a:spcAft>
        <a:defRPr kumimoji="1" sz="5867">
          <a:solidFill>
            <a:schemeClr val="tx1"/>
          </a:solidFill>
          <a:latin typeface="Calibri" panose="020F0502020204030204" charset="0"/>
          <a:ea typeface="黑体" panose="02010600030101010101" charset="-122"/>
          <a:cs typeface="黑体" panose="02010600030101010101" charset="-122"/>
        </a:defRPr>
      </a:lvl5pPr>
      <a:lvl6pPr marL="609585"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6pPr>
      <a:lvl7pPr marL="1219170"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7pPr>
      <a:lvl8pPr marL="1828754"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8pPr>
      <a:lvl9pPr marL="2438339" algn="ctr" rtl="0" fontAlgn="base">
        <a:spcBef>
          <a:spcPct val="0"/>
        </a:spcBef>
        <a:spcAft>
          <a:spcPct val="0"/>
        </a:spcAft>
        <a:defRPr sz="5867">
          <a:solidFill>
            <a:schemeClr val="tx1"/>
          </a:solidFill>
          <a:latin typeface="Calibri" panose="020F0502020204030204" charset="0"/>
          <a:ea typeface="宋体" panose="02010600030101010101" pitchFamily="2"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kumimoji="1" sz="4267" kern="1200">
          <a:solidFill>
            <a:schemeClr val="tx1"/>
          </a:solidFill>
          <a:latin typeface="+mn-lt"/>
          <a:ea typeface="+mn-ea"/>
          <a:cs typeface="黑体" panose="02010600030101010101" charset="-122"/>
        </a:defRPr>
      </a:lvl1pPr>
      <a:lvl2pPr marL="990575" indent="-380990" algn="l" rtl="0" eaLnBrk="0" fontAlgn="base" hangingPunct="0">
        <a:spcBef>
          <a:spcPct val="20000"/>
        </a:spcBef>
        <a:spcAft>
          <a:spcPct val="0"/>
        </a:spcAft>
        <a:buFont typeface="Arial" panose="020B0604020202020204" pitchFamily="34" charset="0"/>
        <a:buChar char="–"/>
        <a:defRPr kumimoji="1" sz="3733" kern="1200">
          <a:solidFill>
            <a:schemeClr val="tx1"/>
          </a:solidFill>
          <a:latin typeface="+mn-lt"/>
          <a:ea typeface="+mn-ea"/>
          <a:cs typeface="黑体" panose="02010600030101010101" charset="-122"/>
        </a:defRPr>
      </a:lvl2pPr>
      <a:lvl3pPr marL="1523962" indent="-304792"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0030101010101" charset="-122"/>
        </a:defRPr>
      </a:lvl3pPr>
      <a:lvl4pPr marL="2133547"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4pPr>
      <a:lvl5pPr marL="2743131" indent="-304792" algn="l" rtl="0" eaLnBrk="0" fontAlgn="base" hangingPunct="0">
        <a:spcBef>
          <a:spcPct val="20000"/>
        </a:spcBef>
        <a:spcAft>
          <a:spcPct val="0"/>
        </a:spcAft>
        <a:buFont typeface="Arial" panose="020B0604020202020204" pitchFamily="34" charset="0"/>
        <a:buChar char="»"/>
        <a:defRPr kumimoji="1" sz="2667" kern="1200">
          <a:solidFill>
            <a:schemeClr val="tx1"/>
          </a:solidFill>
          <a:latin typeface="+mn-lt"/>
          <a:ea typeface="+mn-ea"/>
          <a:cs typeface="黑体" panose="02010600030101010101" charset="-122"/>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1.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3820392" y="2963761"/>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4800" b="1" dirty="0">
                <a:solidFill>
                  <a:srgbClr val="262626"/>
                </a:solidFill>
                <a:latin typeface="微软雅黑" panose="020B0503020204020204" pitchFamily="34" charset="-122"/>
                <a:ea typeface="微软雅黑" panose="020B0503020204020204" pitchFamily="34" charset="-122"/>
              </a:rPr>
              <a:t>数据结构与算法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4280CCD-82ED-543C-3B2C-36CEADB9EA55}"/>
              </a:ext>
            </a:extLst>
          </p:cNvPr>
          <p:cNvSpPr>
            <a:spLocks noGrp="1"/>
          </p:cNvSpPr>
          <p:nvPr>
            <p:ph type="body" sz="quarter" idx="10"/>
          </p:nvPr>
        </p:nvSpPr>
        <p:spPr>
          <a:xfrm>
            <a:off x="4728642" y="476672"/>
            <a:ext cx="6298881" cy="4855845"/>
          </a:xfrm>
        </p:spPr>
        <p:txBody>
          <a:bodyPr/>
          <a:lstStyle/>
          <a:p>
            <a:pPr marL="0" indent="0">
              <a:buNone/>
            </a:pPr>
            <a:r>
              <a:rPr lang="en-US" altLang="zh-CN" dirty="0"/>
              <a:t>1.</a:t>
            </a:r>
            <a:r>
              <a:rPr lang="zh-CN" altLang="en-US" dirty="0"/>
              <a:t>了解内存中数据的存储结构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239902" y="1646418"/>
            <a:ext cx="9264352"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内存是以</a:t>
            </a:r>
            <a:r>
              <a:rPr lang="zh-CN" altLang="en-US" sz="1600" dirty="0">
                <a:solidFill>
                  <a:srgbClr val="FF0000"/>
                </a:solidFill>
                <a:latin typeface="微软雅黑" panose="020B0503020204020204" pitchFamily="34" charset="-122"/>
                <a:ea typeface="微软雅黑" panose="020B0503020204020204" pitchFamily="34" charset="-122"/>
              </a:rPr>
              <a:t>字节</a:t>
            </a:r>
            <a:r>
              <a:rPr lang="zh-CN" altLang="en-US" sz="1600" dirty="0">
                <a:latin typeface="微软雅黑" panose="020B0503020204020204" pitchFamily="34" charset="-122"/>
                <a:ea typeface="微软雅黑" panose="020B0503020204020204" pitchFamily="34" charset="-122"/>
              </a:rPr>
              <a:t>为基本</a:t>
            </a:r>
            <a:r>
              <a:rPr lang="zh-CN" altLang="en-US" sz="1600" dirty="0">
                <a:solidFill>
                  <a:srgbClr val="FF0000"/>
                </a:solidFill>
                <a:latin typeface="微软雅黑" panose="020B0503020204020204" pitchFamily="34" charset="-122"/>
                <a:ea typeface="微软雅黑" panose="020B0503020204020204" pitchFamily="34" charset="-122"/>
              </a:rPr>
              <a:t>存储单位</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每个基本</a:t>
            </a:r>
            <a:r>
              <a:rPr lang="zh-CN" altLang="en-US" sz="1600" dirty="0">
                <a:solidFill>
                  <a:srgbClr val="FF0000"/>
                </a:solidFill>
                <a:latin typeface="微软雅黑" panose="020B0503020204020204" pitchFamily="34" charset="-122"/>
                <a:ea typeface="微软雅黑" panose="020B0503020204020204" pitchFamily="34" charset="-122"/>
              </a:rPr>
              <a:t>存储空间</a:t>
            </a:r>
            <a:r>
              <a:rPr lang="zh-CN" altLang="en-US" sz="1600" dirty="0">
                <a:latin typeface="微软雅黑" panose="020B0503020204020204" pitchFamily="34" charset="-122"/>
                <a:ea typeface="微软雅黑" panose="020B0503020204020204" pitchFamily="34" charset="-122"/>
              </a:rPr>
              <a:t>都有自己的</a:t>
            </a:r>
            <a:r>
              <a:rPr lang="zh-CN" altLang="en-US" sz="1600" dirty="0">
                <a:solidFill>
                  <a:srgbClr val="FF0000"/>
                </a:solidFill>
                <a:latin typeface="微软雅黑" panose="020B0503020204020204" pitchFamily="34" charset="-122"/>
                <a:ea typeface="微软雅黑" panose="020B0503020204020204" pitchFamily="34" charset="-122"/>
              </a:rPr>
              <a:t>地址（注意：一个内存地址代表一个字节（8bit）的存储空间）。</a:t>
            </a:r>
          </a:p>
        </p:txBody>
      </p:sp>
      <p:sp>
        <p:nvSpPr>
          <p:cNvPr id="8" name="文本框 7"/>
          <p:cNvSpPr txBox="1"/>
          <p:nvPr/>
        </p:nvSpPr>
        <p:spPr>
          <a:xfrm>
            <a:off x="1742240" y="2266011"/>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0x11</a:t>
            </a:r>
            <a:endParaRPr kumimoji="1" lang="zh-CN" altLang="en-US" sz="1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738366" y="2799239"/>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0x12</a:t>
            </a:r>
            <a:endParaRPr kumimoji="1" lang="zh-CN" altLang="en-US" sz="16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738366" y="3358578"/>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0x13</a:t>
            </a:r>
            <a:endParaRPr kumimoji="1"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738366" y="3893055"/>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0x14</a:t>
            </a:r>
            <a:endParaRPr kumimoji="1" lang="zh-CN" altLang="en-US" sz="16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2448389" y="2294613"/>
          <a:ext cx="1441141" cy="2438400"/>
        </p:xfrm>
        <a:graphic>
          <a:graphicData uri="http://schemas.openxmlformats.org/drawingml/2006/table">
            <a:tbl>
              <a:tblPr bandRow="1">
                <a:tableStyleId>{125E5076-3810-47DD-B79F-674D7AD40C01}</a:tableStyleId>
              </a:tblPr>
              <a:tblGrid>
                <a:gridCol w="1441141">
                  <a:extLst>
                    <a:ext uri="{9D8B030D-6E8A-4147-A177-3AD203B41FA5}">
                      <a16:colId xmlns:a16="http://schemas.microsoft.com/office/drawing/2014/main" val="20000"/>
                    </a:ext>
                  </a:extLst>
                </a:gridCol>
              </a:tblGrid>
              <a:tr h="609600">
                <a:tc>
                  <a:txBody>
                    <a:bodyPr/>
                    <a:lstStyle/>
                    <a:p>
                      <a:endParaRPr lang="zh-CN" altLang="en-US" sz="32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609600">
                <a:tc>
                  <a:txBody>
                    <a:bodyPr/>
                    <a:lstStyle/>
                    <a:p>
                      <a:endParaRPr lang="zh-CN" altLang="en-US" sz="32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609600">
                <a:tc>
                  <a:txBody>
                    <a:bodyPr/>
                    <a:lstStyle/>
                    <a:p>
                      <a:endParaRPr lang="zh-CN" altLang="en-US" sz="32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609600">
                <a:tc>
                  <a:txBody>
                    <a:bodyPr/>
                    <a:lstStyle/>
                    <a:p>
                      <a:endParaRPr lang="zh-CN" altLang="en-US" sz="32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bl>
          </a:graphicData>
        </a:graphic>
      </p:graphicFrame>
      <p:sp>
        <p:nvSpPr>
          <p:cNvPr id="15" name="文本框 14"/>
          <p:cNvSpPr txBox="1"/>
          <p:nvPr/>
        </p:nvSpPr>
        <p:spPr>
          <a:xfrm>
            <a:off x="1239985" y="4702062"/>
            <a:ext cx="6944530" cy="830997"/>
          </a:xfrm>
          <a:prstGeom prst="rect">
            <a:avLst/>
          </a:prstGeom>
          <a:noFill/>
        </p:spPr>
        <p:txBody>
          <a:bodyPr wrap="non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整形</a:t>
            </a:r>
            <a:r>
              <a:rPr lang="en-US" altLang="zh-CN" sz="1600" dirty="0">
                <a:solidFill>
                  <a:srgbClr val="FF0000"/>
                </a:solidFill>
                <a:latin typeface="微软雅黑" panose="020B0503020204020204" pitchFamily="34" charset="-122"/>
                <a:ea typeface="微软雅黑" panose="020B0503020204020204" pitchFamily="34" charset="-122"/>
              </a:rPr>
              <a:t>(</a:t>
            </a:r>
            <a:r>
              <a:rPr lang="en-US" altLang="zh-CN" sz="1600" dirty="0" err="1">
                <a:solidFill>
                  <a:srgbClr val="FF0000"/>
                </a:solidFill>
                <a:latin typeface="微软雅黑" panose="020B0503020204020204" pitchFamily="34" charset="-122"/>
                <a:ea typeface="微软雅黑" panose="020B0503020204020204" pitchFamily="34" charset="-122"/>
              </a:rPr>
              <a:t>int</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个字节</a:t>
            </a:r>
            <a:endParaRPr lang="en-US" altLang="zh-CN" sz="1600" dirty="0">
              <a:latin typeface="微软雅黑" panose="020B0503020204020204" pitchFamily="34" charset="-122"/>
              <a:ea typeface="微软雅黑" panose="020B0503020204020204" pitchFamily="34" charset="-122"/>
            </a:endParaRPr>
          </a:p>
          <a:p>
            <a:r>
              <a:rPr lang="zh-CN" altLang="en-US" sz="1600" dirty="0">
                <a:solidFill>
                  <a:srgbClr val="FF0000"/>
                </a:solidFill>
                <a:latin typeface="微软雅黑" panose="020B0503020204020204" pitchFamily="34" charset="-122"/>
                <a:ea typeface="微软雅黑" panose="020B0503020204020204" pitchFamily="34" charset="-122"/>
              </a:rPr>
              <a:t>字符</a:t>
            </a:r>
            <a:r>
              <a:rPr lang="en-US" altLang="zh-CN" sz="1600" dirty="0">
                <a:solidFill>
                  <a:srgbClr val="FF0000"/>
                </a:solidFill>
                <a:latin typeface="微软雅黑" panose="020B0503020204020204" pitchFamily="34" charset="-122"/>
                <a:ea typeface="微软雅黑" panose="020B0503020204020204" pitchFamily="34" charset="-122"/>
              </a:rPr>
              <a:t>(char):</a:t>
            </a:r>
            <a:r>
              <a:rPr lang="zh-CN" altLang="en-US" sz="1600" dirty="0">
                <a:solidFill>
                  <a:srgbClr val="FF0000"/>
                </a:solidFill>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个字节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单个字符</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占</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个字节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字符串</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abc</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占</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个字节</a:t>
            </a:r>
          </a:p>
          <a:p>
            <a:pPr fontAlgn="auto">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23" name="矩形 22"/>
          <p:cNvSpPr/>
          <p:nvPr/>
        </p:nvSpPr>
        <p:spPr>
          <a:xfrm>
            <a:off x="8307665" y="5484936"/>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8307665" y="5703765"/>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8307665" y="5925120"/>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8307665" y="6143949"/>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6472355" y="5446370"/>
            <a:ext cx="1144865" cy="338554"/>
          </a:xfrm>
          <a:prstGeom prst="rect">
            <a:avLst/>
          </a:prstGeom>
          <a:noFill/>
        </p:spPr>
        <p:txBody>
          <a:bodyPr wrap="none" rtlCol="0">
            <a:spAutoFit/>
          </a:bodyPr>
          <a:lstStyle/>
          <a:p>
            <a:pPr fontAlgn="auto">
              <a:spcBef>
                <a:spcPts val="0"/>
              </a:spcBef>
              <a:spcAft>
                <a:spcPts val="0"/>
              </a:spcAft>
            </a:pPr>
            <a:r>
              <a:rPr kumimoji="1" lang="en-US" altLang="zh-CN" sz="1600" dirty="0" err="1">
                <a:latin typeface="微软雅黑" panose="020B0503020204020204" pitchFamily="34" charset="-122"/>
                <a:ea typeface="微软雅黑" panose="020B0503020204020204" pitchFamily="34" charset="-122"/>
              </a:rPr>
              <a:t>num</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10</a:t>
            </a:r>
            <a:endParaRPr kumimoji="1" lang="zh-CN" altLang="en-US" sz="1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8421728" y="5733581"/>
            <a:ext cx="539959" cy="379656"/>
          </a:xfrm>
          <a:prstGeom prst="rect">
            <a:avLst/>
          </a:prstGeom>
          <a:noFill/>
        </p:spPr>
        <p:txBody>
          <a:bodyPr wrap="square" rtlCol="0">
            <a:spAutoFit/>
          </a:bodyPr>
          <a:lstStyle/>
          <a:p>
            <a:pPr fontAlgn="auto">
              <a:spcBef>
                <a:spcPts val="0"/>
              </a:spcBef>
              <a:spcAft>
                <a:spcPts val="0"/>
              </a:spcAft>
            </a:pPr>
            <a:r>
              <a:rPr kumimoji="1" lang="en-US" altLang="zh-CN" sz="1867" dirty="0">
                <a:solidFill>
                  <a:schemeClr val="bg1"/>
                </a:solidFill>
                <a:latin typeface="微软雅黑" panose="020B0503020204020204" pitchFamily="34" charset="-122"/>
                <a:ea typeface="微软雅黑" panose="020B0503020204020204" pitchFamily="34" charset="-122"/>
              </a:rPr>
              <a:t>10</a:t>
            </a:r>
            <a:endParaRPr kumimoji="1" lang="zh-CN" altLang="en-US" sz="1867"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3408496" y="5556277"/>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33" name="矩形 32"/>
          <p:cNvSpPr/>
          <p:nvPr/>
        </p:nvSpPr>
        <p:spPr>
          <a:xfrm>
            <a:off x="3408496" y="5775107"/>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34" name="矩形 33"/>
          <p:cNvSpPr/>
          <p:nvPr/>
        </p:nvSpPr>
        <p:spPr>
          <a:xfrm>
            <a:off x="3408496" y="5996461"/>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35" name="矩形 34"/>
          <p:cNvSpPr/>
          <p:nvPr/>
        </p:nvSpPr>
        <p:spPr>
          <a:xfrm>
            <a:off x="3408496" y="6215291"/>
            <a:ext cx="768085" cy="221355"/>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1212418" y="5516407"/>
            <a:ext cx="1670650" cy="1077218"/>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name1</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a:t>
            </a:r>
          </a:p>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name2</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“b”</a:t>
            </a:r>
            <a:endParaRPr kumimoji="1" lang="zh-CN" altLang="en-US" sz="16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name3</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“c”</a:t>
            </a:r>
            <a:endParaRPr kumimoji="1" lang="zh-CN" altLang="en-US" sz="16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6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851119" y="5539618"/>
            <a:ext cx="691763" cy="297454"/>
          </a:xfrm>
          <a:prstGeom prst="rect">
            <a:avLst/>
          </a:prstGeom>
          <a:noFill/>
        </p:spPr>
        <p:txBody>
          <a:bodyPr wrap="square" rtlCol="0">
            <a:spAutoFit/>
          </a:bodyPr>
          <a:lstStyle/>
          <a:p>
            <a:pPr fontAlgn="auto">
              <a:spcBef>
                <a:spcPts val="0"/>
              </a:spcBef>
              <a:spcAft>
                <a:spcPts val="0"/>
              </a:spcAft>
            </a:pPr>
            <a:r>
              <a:rPr kumimoji="1" lang="en-US" altLang="zh-CN" sz="1333" dirty="0">
                <a:latin typeface="微软雅黑" panose="020B0503020204020204" pitchFamily="34" charset="-122"/>
                <a:ea typeface="微软雅黑" panose="020B0503020204020204" pitchFamily="34" charset="-122"/>
              </a:rPr>
              <a:t>0x11</a:t>
            </a:r>
            <a:endParaRPr kumimoji="1" lang="zh-CN" altLang="en-US" sz="1333"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851119" y="5760973"/>
            <a:ext cx="691763" cy="297454"/>
          </a:xfrm>
          <a:prstGeom prst="rect">
            <a:avLst/>
          </a:prstGeom>
          <a:noFill/>
        </p:spPr>
        <p:txBody>
          <a:bodyPr wrap="square" rtlCol="0">
            <a:spAutoFit/>
          </a:bodyPr>
          <a:lstStyle/>
          <a:p>
            <a:pPr fontAlgn="auto">
              <a:spcBef>
                <a:spcPts val="0"/>
              </a:spcBef>
              <a:spcAft>
                <a:spcPts val="0"/>
              </a:spcAft>
            </a:pPr>
            <a:r>
              <a:rPr kumimoji="1" lang="en-US" altLang="zh-CN" sz="1333" dirty="0">
                <a:latin typeface="微软雅黑" panose="020B0503020204020204" pitchFamily="34" charset="-122"/>
                <a:ea typeface="微软雅黑" panose="020B0503020204020204" pitchFamily="34" charset="-122"/>
              </a:rPr>
              <a:t>0x12</a:t>
            </a:r>
            <a:endParaRPr kumimoji="1" lang="zh-CN" altLang="en-US" sz="1333"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2854411" y="5984812"/>
            <a:ext cx="691763" cy="297454"/>
          </a:xfrm>
          <a:prstGeom prst="rect">
            <a:avLst/>
          </a:prstGeom>
          <a:noFill/>
        </p:spPr>
        <p:txBody>
          <a:bodyPr wrap="square" rtlCol="0">
            <a:spAutoFit/>
          </a:bodyPr>
          <a:lstStyle/>
          <a:p>
            <a:pPr fontAlgn="auto">
              <a:spcBef>
                <a:spcPts val="0"/>
              </a:spcBef>
              <a:spcAft>
                <a:spcPts val="0"/>
              </a:spcAft>
            </a:pPr>
            <a:r>
              <a:rPr kumimoji="1" lang="en-US" altLang="zh-CN" sz="1333" dirty="0">
                <a:latin typeface="微软雅黑" panose="020B0503020204020204" pitchFamily="34" charset="-122"/>
                <a:ea typeface="微软雅黑" panose="020B0503020204020204" pitchFamily="34" charset="-122"/>
              </a:rPr>
              <a:t>0x13</a:t>
            </a:r>
            <a:endParaRPr kumimoji="1" lang="zh-CN" altLang="en-US" sz="1333"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7737053" y="5460686"/>
            <a:ext cx="691763" cy="297454"/>
          </a:xfrm>
          <a:prstGeom prst="rect">
            <a:avLst/>
          </a:prstGeom>
          <a:noFill/>
        </p:spPr>
        <p:txBody>
          <a:bodyPr wrap="square" rtlCol="0">
            <a:spAutoFit/>
          </a:bodyPr>
          <a:lstStyle/>
          <a:p>
            <a:pPr fontAlgn="auto">
              <a:spcBef>
                <a:spcPts val="0"/>
              </a:spcBef>
              <a:spcAft>
                <a:spcPts val="0"/>
              </a:spcAft>
            </a:pPr>
            <a:r>
              <a:rPr kumimoji="1" lang="en-US" altLang="zh-CN" sz="1333" dirty="0">
                <a:latin typeface="微软雅黑" panose="020B0503020204020204" pitchFamily="34" charset="-122"/>
                <a:ea typeface="微软雅黑" panose="020B0503020204020204" pitchFamily="34" charset="-122"/>
              </a:rPr>
              <a:t>0x11</a:t>
            </a:r>
            <a:endParaRPr kumimoji="1" lang="zh-CN" altLang="en-US" sz="1333"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48F3258B-2CE5-BA25-917E-7B5811D1A82B}"/>
              </a:ext>
            </a:extLst>
          </p:cNvPr>
          <p:cNvSpPr>
            <a:spLocks noGrp="1"/>
          </p:cNvSpPr>
          <p:nvPr>
            <p:ph type="body" sz="quarter" idx="10"/>
          </p:nvPr>
        </p:nvSpPr>
        <p:spPr/>
        <p:txBody>
          <a:bodyPr/>
          <a:lstStyle/>
          <a:p>
            <a:r>
              <a:rPr lang="zh-CN" altLang="en-US" dirty="0"/>
              <a:t>内存中的存储结构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5" grpId="0"/>
      <p:bldP spid="30" grpId="0"/>
      <p:bldP spid="32" grpId="0" animBg="1"/>
      <p:bldP spid="33" grpId="0" animBg="1"/>
      <p:bldP spid="34" grpId="0" animBg="1"/>
      <p:bldP spid="35" grpId="0" animBg="1"/>
      <p:bldP spid="31" grpId="0"/>
      <p:bldP spid="37"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Box 7"/>
          <p:cNvSpPr txBox="1">
            <a:spLocks noChangeArrowheads="1"/>
          </p:cNvSpPr>
          <p:nvPr/>
        </p:nvSpPr>
        <p:spPr bwMode="auto">
          <a:xfrm>
            <a:off x="984226" y="486045"/>
            <a:ext cx="460798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en-US" altLang="zh-CN" sz="1333" dirty="0">
              <a:solidFill>
                <a:srgbClr val="FF0000"/>
              </a:solidFill>
              <a:latin typeface="微软雅黑" panose="020B0503020204020204" pitchFamily="34" charset="-122"/>
              <a:ea typeface="微软雅黑" panose="020B0503020204020204" pitchFamily="34" charset="-122"/>
            </a:endParaRPr>
          </a:p>
          <a:p>
            <a:endParaRPr lang="en-US" altLang="zh-CN" sz="1333" dirty="0">
              <a:solidFill>
                <a:srgbClr val="FF0000"/>
              </a:solidFill>
              <a:latin typeface="微软雅黑" panose="020B0503020204020204" pitchFamily="34" charset="-122"/>
              <a:ea typeface="微软雅黑" panose="020B0503020204020204" pitchFamily="34" charset="-122"/>
            </a:endParaRPr>
          </a:p>
        </p:txBody>
      </p:sp>
      <p:sp>
        <p:nvSpPr>
          <p:cNvPr id="6" name="文本占位符 5">
            <a:extLst>
              <a:ext uri="{FF2B5EF4-FFF2-40B4-BE49-F238E27FC236}">
                <a16:creationId xmlns:a16="http://schemas.microsoft.com/office/drawing/2014/main" id="{4958564C-9AD7-5BFB-D6B9-9FCC0178E8CB}"/>
              </a:ext>
            </a:extLst>
          </p:cNvPr>
          <p:cNvSpPr>
            <a:spLocks noGrp="1"/>
          </p:cNvSpPr>
          <p:nvPr>
            <p:ph type="body" sz="quarter" idx="10"/>
          </p:nvPr>
        </p:nvSpPr>
        <p:spPr/>
        <p:txBody>
          <a:bodyPr/>
          <a:lstStyle/>
          <a:p>
            <a:pPr marL="0" indent="0">
              <a:buNone/>
            </a:pPr>
            <a:r>
              <a:rPr lang="en-US" altLang="zh-CN" dirty="0">
                <a:latin typeface="Alibaba PuHuiTi" pitchFamily="18" charset="-122"/>
                <a:ea typeface="Alibaba PuHuiTi" pitchFamily="18" charset="-122"/>
                <a:cs typeface="Alibaba PuHuiTi" pitchFamily="18" charset="-122"/>
              </a:rPr>
              <a:t>1.</a:t>
            </a:r>
            <a:r>
              <a:rPr lang="zh-CN" altLang="en-US" dirty="0">
                <a:latin typeface="Alibaba PuHuiTi" pitchFamily="18" charset="-122"/>
                <a:ea typeface="Alibaba PuHuiTi" pitchFamily="18" charset="-122"/>
                <a:cs typeface="Alibaba PuHuiTi" pitchFamily="18" charset="-122"/>
              </a:rPr>
              <a:t>内存中存储数据的方式是什么？</a:t>
            </a:r>
            <a:endParaRPr lang="en-US" altLang="zh-CN" dirty="0">
              <a:latin typeface="Alibaba PuHuiTi" pitchFamily="18" charset="-122"/>
              <a:ea typeface="Alibaba PuHuiTi" pitchFamily="18" charset="-122"/>
              <a:cs typeface="Alibaba PuHuiTi" pitchFamily="18" charset="-122"/>
            </a:endParaRPr>
          </a:p>
          <a:p>
            <a:pPr marL="0" indent="0">
              <a:buNone/>
            </a:pPr>
            <a:r>
              <a:rPr lang="zh-CN" altLang="en-US" sz="1600" dirty="0">
                <a:latin typeface="Alibaba PuHuiTi" pitchFamily="18" charset="-122"/>
                <a:ea typeface="Alibaba PuHuiTi" pitchFamily="18" charset="-122"/>
                <a:cs typeface="Alibaba PuHuiTi" pitchFamily="18" charset="-122"/>
              </a:rPr>
              <a:t>内存是以</a:t>
            </a:r>
            <a:r>
              <a:rPr lang="zh-CN" altLang="en-US" sz="1600" dirty="0">
                <a:solidFill>
                  <a:srgbClr val="FF0000"/>
                </a:solidFill>
                <a:latin typeface="Alibaba PuHuiTi" pitchFamily="18" charset="-122"/>
                <a:ea typeface="Alibaba PuHuiTi" pitchFamily="18" charset="-122"/>
                <a:cs typeface="Alibaba PuHuiTi" pitchFamily="18" charset="-122"/>
              </a:rPr>
              <a:t>字节</a:t>
            </a:r>
            <a:r>
              <a:rPr lang="zh-CN" altLang="en-US" sz="1600" dirty="0">
                <a:latin typeface="Alibaba PuHuiTi" pitchFamily="18" charset="-122"/>
                <a:ea typeface="Alibaba PuHuiTi" pitchFamily="18" charset="-122"/>
                <a:cs typeface="Alibaba PuHuiTi" pitchFamily="18" charset="-122"/>
              </a:rPr>
              <a:t>为基本</a:t>
            </a:r>
            <a:r>
              <a:rPr lang="zh-CN" altLang="en-US" sz="1600" dirty="0">
                <a:solidFill>
                  <a:srgbClr val="FF0000"/>
                </a:solidFill>
                <a:latin typeface="Alibaba PuHuiTi" pitchFamily="18" charset="-122"/>
                <a:ea typeface="Alibaba PuHuiTi" pitchFamily="18" charset="-122"/>
                <a:cs typeface="Alibaba PuHuiTi" pitchFamily="18" charset="-122"/>
              </a:rPr>
              <a:t>存储单位</a:t>
            </a:r>
            <a:r>
              <a:rPr lang="zh-CN" altLang="en-US" sz="1600" dirty="0">
                <a:latin typeface="Alibaba PuHuiTi" pitchFamily="18" charset="-122"/>
                <a:ea typeface="Alibaba PuHuiTi" pitchFamily="18" charset="-122"/>
                <a:cs typeface="Alibaba PuHuiTi" pitchFamily="18" charset="-122"/>
              </a:rPr>
              <a:t>的</a:t>
            </a:r>
            <a:r>
              <a:rPr lang="en-US" altLang="zh-CN" sz="1600" dirty="0">
                <a:latin typeface="Alibaba PuHuiTi" pitchFamily="18" charset="-122"/>
                <a:ea typeface="Alibaba PuHuiTi" pitchFamily="18" charset="-122"/>
                <a:cs typeface="Alibaba PuHuiTi" pitchFamily="18" charset="-122"/>
              </a:rPr>
              <a:t>,</a:t>
            </a:r>
            <a:r>
              <a:rPr lang="zh-CN" altLang="en-US" sz="1600" dirty="0">
                <a:latin typeface="Alibaba PuHuiTi" pitchFamily="18" charset="-122"/>
                <a:ea typeface="Alibaba PuHuiTi" pitchFamily="18" charset="-122"/>
                <a:cs typeface="Alibaba PuHuiTi" pitchFamily="18" charset="-122"/>
              </a:rPr>
              <a:t> 每个基本</a:t>
            </a:r>
            <a:r>
              <a:rPr lang="zh-CN" altLang="en-US" sz="1600" dirty="0">
                <a:solidFill>
                  <a:srgbClr val="FF0000"/>
                </a:solidFill>
                <a:latin typeface="Alibaba PuHuiTi" pitchFamily="18" charset="-122"/>
                <a:ea typeface="Alibaba PuHuiTi" pitchFamily="18" charset="-122"/>
                <a:cs typeface="Alibaba PuHuiTi" pitchFamily="18" charset="-122"/>
              </a:rPr>
              <a:t>存储空间</a:t>
            </a:r>
            <a:r>
              <a:rPr lang="zh-CN" altLang="en-US" sz="1600" dirty="0">
                <a:latin typeface="Alibaba PuHuiTi" pitchFamily="18" charset="-122"/>
                <a:ea typeface="Alibaba PuHuiTi" pitchFamily="18" charset="-122"/>
                <a:cs typeface="Alibaba PuHuiTi" pitchFamily="18" charset="-122"/>
              </a:rPr>
              <a:t>都有自己的</a:t>
            </a:r>
            <a:r>
              <a:rPr lang="zh-CN" altLang="en-US" sz="1600" dirty="0">
                <a:solidFill>
                  <a:srgbClr val="FF0000"/>
                </a:solidFill>
                <a:latin typeface="Alibaba PuHuiTi" pitchFamily="18" charset="-122"/>
                <a:ea typeface="Alibaba PuHuiTi" pitchFamily="18" charset="-122"/>
                <a:cs typeface="Alibaba PuHuiTi" pitchFamily="18" charset="-122"/>
              </a:rPr>
              <a:t>地址 </a:t>
            </a:r>
            <a:r>
              <a:rPr lang="en-US" altLang="zh-CN" sz="1600" dirty="0">
                <a:solidFill>
                  <a:srgbClr val="FF0000"/>
                </a:solidFill>
                <a:latin typeface="Alibaba PuHuiTi" pitchFamily="18" charset="-122"/>
                <a:ea typeface="Alibaba PuHuiTi" pitchFamily="18" charset="-122"/>
                <a:cs typeface="Alibaba PuHuiTi" pitchFamily="18" charset="-122"/>
              </a:rPr>
              <a:t>,</a:t>
            </a:r>
            <a:endParaRPr lang="en-US" altLang="zh-CN" sz="1600" dirty="0">
              <a:latin typeface="Alibaba PuHuiTi" pitchFamily="18" charset="-122"/>
              <a:ea typeface="Alibaba PuHuiTi" pitchFamily="18" charset="-122"/>
              <a:cs typeface="Alibaba PuHuiTi" pitchFamily="18" charset="-122"/>
            </a:endParaRPr>
          </a:p>
          <a:p>
            <a:pPr marL="0" indent="0">
              <a:buNone/>
            </a:pPr>
            <a:r>
              <a:rPr lang="zh-CN" altLang="en-US" sz="1600" dirty="0">
                <a:solidFill>
                  <a:srgbClr val="FF0000"/>
                </a:solidFill>
                <a:latin typeface="Alibaba PuHuiTi" pitchFamily="18" charset="-122"/>
                <a:ea typeface="Alibaba PuHuiTi" pitchFamily="18" charset="-122"/>
                <a:cs typeface="Alibaba PuHuiTi" pitchFamily="18" charset="-122"/>
              </a:rPr>
              <a:t>整形</a:t>
            </a:r>
            <a:r>
              <a:rPr lang="en-US" altLang="zh-CN" sz="1600" dirty="0">
                <a:solidFill>
                  <a:srgbClr val="FF0000"/>
                </a:solidFill>
                <a:latin typeface="Alibaba PuHuiTi" pitchFamily="18" charset="-122"/>
                <a:ea typeface="Alibaba PuHuiTi" pitchFamily="18" charset="-122"/>
                <a:cs typeface="Alibaba PuHuiTi" pitchFamily="18" charset="-122"/>
              </a:rPr>
              <a:t>(int)</a:t>
            </a:r>
            <a:r>
              <a:rPr lang="zh-CN" altLang="en-US" sz="1600" dirty="0">
                <a:solidFill>
                  <a:srgbClr val="FF0000"/>
                </a:solidFill>
                <a:latin typeface="Alibaba PuHuiTi" pitchFamily="18" charset="-122"/>
                <a:ea typeface="Alibaba PuHuiTi" pitchFamily="18" charset="-122"/>
                <a:cs typeface="Alibaba PuHuiTi" pitchFamily="18" charset="-122"/>
              </a:rPr>
              <a:t> </a:t>
            </a:r>
            <a:r>
              <a:rPr lang="en-US" altLang="zh-CN" sz="1600" dirty="0">
                <a:solidFill>
                  <a:srgbClr val="FF0000"/>
                </a:solidFill>
                <a:latin typeface="Alibaba PuHuiTi" pitchFamily="18" charset="-122"/>
                <a:ea typeface="Alibaba PuHuiTi" pitchFamily="18" charset="-122"/>
                <a:cs typeface="Alibaba PuHuiTi" pitchFamily="18" charset="-122"/>
              </a:rPr>
              <a:t>:</a:t>
            </a:r>
            <a:r>
              <a:rPr lang="zh-CN" altLang="en-US" sz="1600" dirty="0">
                <a:solidFill>
                  <a:srgbClr val="FF0000"/>
                </a:solidFill>
                <a:latin typeface="Alibaba PuHuiTi" pitchFamily="18" charset="-122"/>
                <a:ea typeface="Alibaba PuHuiTi" pitchFamily="18" charset="-122"/>
                <a:cs typeface="Alibaba PuHuiTi" pitchFamily="18" charset="-122"/>
              </a:rPr>
              <a:t>   </a:t>
            </a:r>
            <a:r>
              <a:rPr lang="en-US" altLang="zh-CN" sz="1600" dirty="0">
                <a:latin typeface="Alibaba PuHuiTi" pitchFamily="18" charset="-122"/>
                <a:ea typeface="Alibaba PuHuiTi" pitchFamily="18" charset="-122"/>
                <a:cs typeface="Alibaba PuHuiTi" pitchFamily="18" charset="-122"/>
              </a:rPr>
              <a:t>4</a:t>
            </a:r>
            <a:r>
              <a:rPr lang="zh-CN" altLang="en-US" sz="1600" dirty="0">
                <a:latin typeface="Alibaba PuHuiTi" pitchFamily="18" charset="-122"/>
                <a:ea typeface="Alibaba PuHuiTi" pitchFamily="18" charset="-122"/>
                <a:cs typeface="Alibaba PuHuiTi" pitchFamily="18" charset="-122"/>
              </a:rPr>
              <a:t>个字节</a:t>
            </a:r>
            <a:endParaRPr lang="en-US" altLang="zh-CN" sz="1600" dirty="0">
              <a:latin typeface="Alibaba PuHuiTi" pitchFamily="18" charset="-122"/>
              <a:ea typeface="Alibaba PuHuiTi" pitchFamily="18" charset="-122"/>
              <a:cs typeface="Alibaba PuHuiTi" pitchFamily="18" charset="-122"/>
            </a:endParaRPr>
          </a:p>
          <a:p>
            <a:pPr marL="0" indent="0">
              <a:buNone/>
            </a:pPr>
            <a:r>
              <a:rPr lang="zh-CN" altLang="en-US" sz="1600" dirty="0">
                <a:solidFill>
                  <a:srgbClr val="FF0000"/>
                </a:solidFill>
                <a:latin typeface="Alibaba PuHuiTi" pitchFamily="18" charset="-122"/>
                <a:ea typeface="Alibaba PuHuiTi" pitchFamily="18" charset="-122"/>
                <a:cs typeface="Alibaba PuHuiTi" pitchFamily="18" charset="-122"/>
              </a:rPr>
              <a:t>字符</a:t>
            </a:r>
            <a:r>
              <a:rPr lang="en-US" altLang="zh-CN" sz="1600" dirty="0">
                <a:solidFill>
                  <a:srgbClr val="FF0000"/>
                </a:solidFill>
                <a:latin typeface="Alibaba PuHuiTi" pitchFamily="18" charset="-122"/>
                <a:ea typeface="Alibaba PuHuiTi" pitchFamily="18" charset="-122"/>
                <a:cs typeface="Alibaba PuHuiTi" pitchFamily="18" charset="-122"/>
              </a:rPr>
              <a:t>(char):</a:t>
            </a:r>
            <a:r>
              <a:rPr lang="zh-CN" altLang="en-US" sz="1600" dirty="0">
                <a:solidFill>
                  <a:srgbClr val="FF0000"/>
                </a:solidFill>
                <a:latin typeface="Alibaba PuHuiTi" pitchFamily="18" charset="-122"/>
                <a:ea typeface="Alibaba PuHuiTi" pitchFamily="18" charset="-122"/>
                <a:cs typeface="Alibaba PuHuiTi" pitchFamily="18" charset="-122"/>
              </a:rPr>
              <a:t>  </a:t>
            </a:r>
            <a:r>
              <a:rPr lang="en-US" altLang="zh-CN" sz="1600" dirty="0">
                <a:latin typeface="Alibaba PuHuiTi" pitchFamily="18" charset="-122"/>
                <a:ea typeface="Alibaba PuHuiTi" pitchFamily="18" charset="-122"/>
                <a:cs typeface="Alibaba PuHuiTi" pitchFamily="18" charset="-122"/>
              </a:rPr>
              <a:t>1</a:t>
            </a:r>
            <a:r>
              <a:rPr lang="zh-CN" altLang="en-US" sz="1600" dirty="0">
                <a:latin typeface="Alibaba PuHuiTi" pitchFamily="18" charset="-122"/>
                <a:ea typeface="Alibaba PuHuiTi" pitchFamily="18" charset="-122"/>
                <a:cs typeface="Alibaba PuHuiTi" pitchFamily="18" charset="-122"/>
              </a:rPr>
              <a:t>个字节</a:t>
            </a:r>
            <a:endParaRPr lang="en-US" altLang="zh-CN" sz="1600" dirty="0">
              <a:latin typeface="Alibaba PuHuiTi" pitchFamily="18" charset="-122"/>
              <a:ea typeface="Alibaba PuHuiTi" pitchFamily="18" charset="-122"/>
              <a:cs typeface="Alibaba PuHuiTi" pitchFamily="18" charset="-122"/>
            </a:endParaRPr>
          </a:p>
          <a:p>
            <a:pPr marL="0" indent="0">
              <a:buNone/>
            </a:pPr>
            <a:endParaRPr lang="zh-CN" altLang="en-US"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Box 9"/>
          <p:cNvSpPr txBox="1">
            <a:spLocks noChangeArrowheads="1"/>
          </p:cNvSpPr>
          <p:nvPr/>
        </p:nvSpPr>
        <p:spPr bwMode="auto">
          <a:xfrm>
            <a:off x="4752645" y="1700808"/>
            <a:ext cx="5759451" cy="402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数据结构的概念</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内存的存储结构</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FF0000"/>
                </a:solidFill>
                <a:latin typeface="Alibaba PuHuiTi" pitchFamily="18" charset="-122"/>
                <a:ea typeface="Alibaba PuHuiTi" pitchFamily="18" charset="-122"/>
                <a:cs typeface="Alibaba PuHuiTi" pitchFamily="18" charset="-122"/>
              </a:rPr>
              <a:t>数据结构的分类</a:t>
            </a:r>
            <a:endParaRPr lang="en-US" altLang="zh-CN" dirty="0">
              <a:solidFill>
                <a:srgbClr val="FF0000"/>
              </a:solidFill>
              <a:latin typeface="Alibaba PuHuiTi" pitchFamily="18" charset="-122"/>
              <a:ea typeface="Alibaba PuHuiTi" pitchFamily="18" charset="-122"/>
              <a:cs typeface="Alibaba PuHuiTi" pitchFamily="18" charset="-122"/>
            </a:endParaRPr>
          </a:p>
          <a:p>
            <a:pPr marL="0" indent="0" defTabSz="1219170" eaLnBrk="1" fontAlgn="auto" hangingPunct="1">
              <a:lnSpc>
                <a:spcPct val="200000"/>
              </a:lnSpc>
              <a:spcBef>
                <a:spcPts val="0"/>
              </a:spcBef>
              <a:spcAft>
                <a:spcPts val="0"/>
              </a:spcAft>
              <a:defRPr/>
            </a:pPr>
            <a:r>
              <a:rPr lang="zh-CN" altLang="en-US" dirty="0">
                <a:solidFill>
                  <a:srgbClr val="FF0000"/>
                </a:solidFill>
                <a:latin typeface="Alibaba PuHuiTi" pitchFamily="18" charset="-122"/>
                <a:ea typeface="Alibaba PuHuiTi" pitchFamily="18" charset="-122"/>
                <a:cs typeface="Alibaba PuHuiTi" pitchFamily="18" charset="-122"/>
              </a:rPr>
              <a:t>       </a:t>
            </a:r>
            <a:r>
              <a:rPr lang="zh-CN" altLang="en-US" sz="1600" dirty="0">
                <a:solidFill>
                  <a:srgbClr val="FF0000"/>
                </a:solidFill>
                <a:latin typeface="Alibaba PuHuiTi" pitchFamily="18" charset="-122"/>
                <a:ea typeface="Alibaba PuHuiTi" pitchFamily="18" charset="-122"/>
                <a:cs typeface="Alibaba PuHuiTi" pitchFamily="18" charset="-122"/>
              </a:rPr>
              <a:t>线性结构、非线性结构</a:t>
            </a:r>
            <a:endParaRPr lang="en-US" altLang="zh-CN" sz="1600" dirty="0">
              <a:solidFill>
                <a:srgbClr val="FF0000"/>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顺序表存储方式</a:t>
            </a:r>
            <a:endParaRPr lang="en-US" altLang="zh-CN" dirty="0">
              <a:solidFill>
                <a:srgbClr val="262626"/>
              </a:solidFill>
              <a:latin typeface="Alibaba PuHuiTi" pitchFamily="18" charset="-122"/>
              <a:ea typeface="Alibaba PuHuiTi" pitchFamily="18" charset="-122"/>
              <a:cs typeface="Alibaba PuHuiTi" pitchFamily="18" charset="-122"/>
            </a:endParaRPr>
          </a:p>
          <a:p>
            <a:pPr marL="380990" indent="-38099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顺序表的实现和扩充</a:t>
            </a:r>
            <a:endParaRPr lang="en-US" altLang="zh-CN" dirty="0">
              <a:solidFill>
                <a:srgbClr val="262626"/>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顺序表增加与删除元素</a:t>
            </a:r>
            <a:endParaRPr lang="en-US" altLang="zh-CN"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F6436027-B1D4-10E3-B2F0-EC416E463064}"/>
              </a:ext>
            </a:extLst>
          </p:cNvPr>
          <p:cNvSpPr>
            <a:spLocks noGrp="1"/>
          </p:cNvSpPr>
          <p:nvPr>
            <p:ph type="body" sz="quarter" idx="10"/>
          </p:nvPr>
        </p:nvSpPr>
        <p:spPr>
          <a:xfrm>
            <a:off x="4944666" y="476672"/>
            <a:ext cx="6298881" cy="4855845"/>
          </a:xfrm>
        </p:spPr>
        <p:txBody>
          <a:bodyPr/>
          <a:lstStyle/>
          <a:p>
            <a:pPr marL="0" indent="0">
              <a:buNone/>
            </a:pPr>
            <a:r>
              <a:rPr lang="en-US" altLang="zh-CN" dirty="0"/>
              <a:t>1.</a:t>
            </a:r>
            <a:r>
              <a:rPr lang="zh-CN" altLang="en-US" dirty="0"/>
              <a:t>知道数据结构的类型</a:t>
            </a:r>
            <a:endParaRPr lang="en-US" altLang="zh-CN" dirty="0"/>
          </a:p>
          <a:p>
            <a:pPr marL="0" indent="0">
              <a:buNone/>
            </a:pPr>
            <a:r>
              <a:rPr lang="en-US" altLang="zh-CN" dirty="0"/>
              <a:t>2.</a:t>
            </a:r>
            <a:r>
              <a:rPr lang="zh-CN" altLang="en-US" dirty="0"/>
              <a:t>知道线性结构和非线性结构的区别</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880" y="1916832"/>
            <a:ext cx="6146234" cy="1884555"/>
          </a:xfrm>
          <a:prstGeom prst="rect">
            <a:avLst/>
          </a:prstGeom>
          <a:noFill/>
        </p:spPr>
        <p:txBody>
          <a:bodyPr wrap="none" rtlCol="0">
            <a:spAutoFit/>
          </a:bodyPr>
          <a:lstStyle/>
          <a:p>
            <a:pPr fontAlgn="auto">
              <a:lnSpc>
                <a:spcPct val="15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根据数据结构中数据之间的关系，将数据结构分类为</a:t>
            </a:r>
            <a:r>
              <a:rPr lang="en-US" altLang="zh-CN" sz="2000" dirty="0">
                <a:latin typeface="微软雅黑" panose="020B0503020204020204" pitchFamily="34" charset="-122"/>
                <a:ea typeface="微软雅黑" panose="020B0503020204020204" pitchFamily="34" charset="-122"/>
              </a:rPr>
              <a:t>:</a:t>
            </a:r>
          </a:p>
          <a:p>
            <a:pPr marL="342900" indent="-342900" fontAlgn="auto">
              <a:lnSpc>
                <a:spcPct val="150000"/>
              </a:lnSpc>
              <a:spcBef>
                <a:spcPts val="0"/>
              </a:spcBef>
              <a:spcAft>
                <a:spcPts val="0"/>
              </a:spcAft>
              <a:buFont typeface="Wingdings" pitchFamily="2" charset="2"/>
              <a:buChar char="l"/>
            </a:pP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Wingdings"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线性结构</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Wingdings"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非线性结构</a:t>
            </a:r>
            <a:endParaRPr kumimoji="1" lang="zh-CN" altLang="en-US" sz="2000"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36DBE8CD-066D-3A16-4621-C219DEDDFBC7}"/>
              </a:ext>
            </a:extLst>
          </p:cNvPr>
          <p:cNvSpPr>
            <a:spLocks noGrp="1"/>
          </p:cNvSpPr>
          <p:nvPr>
            <p:ph type="body" sz="quarter" idx="10"/>
          </p:nvPr>
        </p:nvSpPr>
        <p:spPr/>
        <p:txBody>
          <a:bodyPr/>
          <a:lstStyle/>
          <a:p>
            <a:r>
              <a:rPr lang="zh-CN" altLang="en-US" dirty="0"/>
              <a:t>数据结构的类型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0880" y="1766164"/>
            <a:ext cx="4493538" cy="58477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线性结构就是数据结构中各个结点具有</a:t>
            </a:r>
            <a:r>
              <a:rPr lang="zh-CN" altLang="en-US" sz="1600" b="1" dirty="0">
                <a:solidFill>
                  <a:srgbClr val="FF0000"/>
                </a:solidFill>
                <a:latin typeface="微软雅黑" panose="020B0503020204020204" pitchFamily="34" charset="-122"/>
                <a:ea typeface="微软雅黑" panose="020B0503020204020204" pitchFamily="34" charset="-122"/>
              </a:rPr>
              <a:t>线性关系</a:t>
            </a:r>
          </a:p>
          <a:p>
            <a:pPr fontAlgn="auto">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6" name="椭圆 5"/>
          <p:cNvSpPr/>
          <p:nvPr/>
        </p:nvSpPr>
        <p:spPr>
          <a:xfrm>
            <a:off x="1007643" y="4682015"/>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33" dirty="0">
                <a:latin typeface="微软雅黑" panose="020B0503020204020204" pitchFamily="34" charset="-122"/>
                <a:ea typeface="微软雅黑" panose="020B0503020204020204" pitchFamily="34" charset="-122"/>
              </a:rPr>
              <a:t>开始</a:t>
            </a:r>
          </a:p>
        </p:txBody>
      </p:sp>
      <p:sp>
        <p:nvSpPr>
          <p:cNvPr id="15" name="椭圆 14"/>
          <p:cNvSpPr/>
          <p:nvPr/>
        </p:nvSpPr>
        <p:spPr>
          <a:xfrm>
            <a:off x="2543814" y="4682015"/>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p:cNvSpPr/>
          <p:nvPr/>
        </p:nvSpPr>
        <p:spPr>
          <a:xfrm>
            <a:off x="4079984" y="4682015"/>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p:cNvSpPr/>
          <p:nvPr/>
        </p:nvSpPr>
        <p:spPr>
          <a:xfrm>
            <a:off x="5616155" y="4682015"/>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8" name="椭圆 17"/>
          <p:cNvSpPr/>
          <p:nvPr/>
        </p:nvSpPr>
        <p:spPr>
          <a:xfrm>
            <a:off x="7152326" y="4682015"/>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333" dirty="0">
                <a:latin typeface="微软雅黑" panose="020B0503020204020204" pitchFamily="34" charset="-122"/>
                <a:ea typeface="微软雅黑" panose="020B0503020204020204" pitchFamily="34" charset="-122"/>
              </a:rPr>
              <a:t>结束</a:t>
            </a:r>
          </a:p>
        </p:txBody>
      </p:sp>
      <p:sp>
        <p:nvSpPr>
          <p:cNvPr id="10" name="文本框 9"/>
          <p:cNvSpPr txBox="1"/>
          <p:nvPr/>
        </p:nvSpPr>
        <p:spPr>
          <a:xfrm>
            <a:off x="709859" y="2562257"/>
            <a:ext cx="6667210" cy="1526123"/>
          </a:xfrm>
          <a:prstGeom prst="rect">
            <a:avLst/>
          </a:prstGeom>
          <a:noFill/>
        </p:spPr>
        <p:txBody>
          <a:bodyPr wrap="none" rtlCol="0">
            <a:spAutoFit/>
          </a:bodyPr>
          <a:lstStyle/>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线性结构的特点</a:t>
            </a:r>
            <a:r>
              <a:rPr lang="en-US" altLang="zh-CN" sz="1600" dirty="0">
                <a:solidFill>
                  <a:srgbClr val="FF0000"/>
                </a:solidFill>
                <a:latin typeface="微软雅黑" panose="020B0503020204020204" pitchFamily="34" charset="-122"/>
                <a:ea typeface="微软雅黑" panose="020B0503020204020204" pitchFamily="34" charset="-122"/>
              </a:rPr>
              <a:t>:</a:t>
            </a:r>
          </a:p>
          <a:p>
            <a:pPr>
              <a:lnSpc>
                <a:spcPct val="150000"/>
              </a:lnSpc>
            </a:pPr>
            <a:r>
              <a:rPr lang="zh-CN" altLang="en-US" sz="1600" dirty="0">
                <a:latin typeface="微软雅黑" panose="020B0503020204020204" pitchFamily="34" charset="-122"/>
                <a:ea typeface="微软雅黑" panose="020B0503020204020204" pitchFamily="34" charset="-122"/>
              </a:rPr>
              <a:t>①  线性结构是非空集</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②  线性结构所有结点都最多只有一个直接前驱结点和一个直接后继结点</a:t>
            </a:r>
          </a:p>
          <a:p>
            <a:pPr fontAlgn="auto">
              <a:lnSpc>
                <a:spcPct val="150000"/>
              </a:lnSpc>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cxnSp>
        <p:nvCxnSpPr>
          <p:cNvPr id="19" name="直线箭头连接符 18"/>
          <p:cNvCxnSpPr>
            <a:stCxn id="6" idx="6"/>
            <a:endCxn id="15" idx="2"/>
          </p:cNvCxnSpPr>
          <p:nvPr/>
        </p:nvCxnSpPr>
        <p:spPr>
          <a:xfrm>
            <a:off x="1775728" y="5018052"/>
            <a:ext cx="76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cxnSpLocks/>
          </p:cNvCxnSpPr>
          <p:nvPr/>
        </p:nvCxnSpPr>
        <p:spPr>
          <a:xfrm>
            <a:off x="3311899" y="5035985"/>
            <a:ext cx="76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cxnSpLocks/>
          </p:cNvCxnSpPr>
          <p:nvPr/>
        </p:nvCxnSpPr>
        <p:spPr>
          <a:xfrm>
            <a:off x="4848070" y="5018052"/>
            <a:ext cx="76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cxnSpLocks/>
          </p:cNvCxnSpPr>
          <p:nvPr/>
        </p:nvCxnSpPr>
        <p:spPr>
          <a:xfrm>
            <a:off x="6384240" y="4999972"/>
            <a:ext cx="76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9671" y="5561336"/>
            <a:ext cx="2818400" cy="338554"/>
          </a:xfrm>
          <a:prstGeom prst="rect">
            <a:avLst/>
          </a:prstGeom>
          <a:noFill/>
        </p:spPr>
        <p:txBody>
          <a:bodyPr wrap="none" rtlCol="0">
            <a:spAutoFit/>
          </a:bodyPr>
          <a:lstStyle/>
          <a:p>
            <a:pPr fontAlgn="auto">
              <a:spcBef>
                <a:spcPts val="0"/>
              </a:spcBef>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典型的线性结构</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栈、队列等</a:t>
            </a:r>
            <a:endParaRPr kumimoji="1" lang="zh-CN" altLang="en-US" sz="1600"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36DBE8CD-066D-3A16-4621-C219DEDDFBC7}"/>
              </a:ext>
            </a:extLst>
          </p:cNvPr>
          <p:cNvSpPr>
            <a:spLocks noGrp="1"/>
          </p:cNvSpPr>
          <p:nvPr>
            <p:ph type="body" sz="quarter" idx="10"/>
          </p:nvPr>
        </p:nvSpPr>
        <p:spPr/>
        <p:txBody>
          <a:bodyPr/>
          <a:lstStyle/>
          <a:p>
            <a:r>
              <a:rPr lang="zh-CN" altLang="en-US" dirty="0"/>
              <a:t>线性结构</a:t>
            </a:r>
          </a:p>
        </p:txBody>
      </p:sp>
    </p:spTree>
    <p:extLst>
      <p:ext uri="{BB962C8B-B14F-4D97-AF65-F5344CB8AC3E}">
        <p14:creationId xmlns:p14="http://schemas.microsoft.com/office/powerpoint/2010/main" val="19865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0908" y="1682020"/>
            <a:ext cx="551946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非线性结构就是数据结构中各个结点之间具有</a:t>
            </a:r>
            <a:r>
              <a:rPr lang="zh-CN" altLang="en-US" sz="1600" b="1" dirty="0">
                <a:solidFill>
                  <a:srgbClr val="FF0000"/>
                </a:solidFill>
                <a:latin typeface="微软雅黑" panose="020B0503020204020204" pitchFamily="34" charset="-122"/>
                <a:ea typeface="微软雅黑" panose="020B0503020204020204" pitchFamily="34" charset="-122"/>
              </a:rPr>
              <a:t>多个对应关系</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6" name="椭圆 5"/>
          <p:cNvSpPr/>
          <p:nvPr/>
        </p:nvSpPr>
        <p:spPr>
          <a:xfrm>
            <a:off x="2116754" y="4262841"/>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15" name="椭圆 14"/>
          <p:cNvSpPr/>
          <p:nvPr/>
        </p:nvSpPr>
        <p:spPr>
          <a:xfrm>
            <a:off x="3652925" y="4262841"/>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p:cNvSpPr/>
          <p:nvPr/>
        </p:nvSpPr>
        <p:spPr>
          <a:xfrm>
            <a:off x="5189096" y="4262841"/>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p:cNvSpPr/>
          <p:nvPr/>
        </p:nvSpPr>
        <p:spPr>
          <a:xfrm>
            <a:off x="6348385" y="5082303"/>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文本框 9"/>
          <p:cNvSpPr txBox="1"/>
          <p:nvPr/>
        </p:nvSpPr>
        <p:spPr>
          <a:xfrm>
            <a:off x="764276" y="2291951"/>
            <a:ext cx="6545382" cy="1526123"/>
          </a:xfrm>
          <a:prstGeom prst="rect">
            <a:avLst/>
          </a:prstGeom>
          <a:noFill/>
        </p:spPr>
        <p:txBody>
          <a:bodyPr wrap="none" rtlCol="0">
            <a:spAutoFit/>
          </a:bodyPr>
          <a:lstStyle/>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非线性结构的特点</a:t>
            </a:r>
            <a:r>
              <a:rPr lang="en-US" altLang="zh-CN" sz="1600" dirty="0">
                <a:solidFill>
                  <a:srgbClr val="FF0000"/>
                </a:solidFill>
                <a:latin typeface="微软雅黑" panose="020B0503020204020204" pitchFamily="34" charset="-122"/>
                <a:ea typeface="微软雅黑" panose="020B0503020204020204" pitchFamily="34" charset="-122"/>
              </a:rPr>
              <a:t>:</a:t>
            </a:r>
          </a:p>
          <a:p>
            <a:pPr>
              <a:lnSpc>
                <a:spcPct val="150000"/>
              </a:lnSpc>
            </a:pPr>
            <a:r>
              <a:rPr lang="zh-CN" altLang="en-US" sz="1600" dirty="0">
                <a:latin typeface="微软雅黑" panose="020B0503020204020204" pitchFamily="34" charset="-122"/>
                <a:ea typeface="微软雅黑" panose="020B0503020204020204" pitchFamily="34" charset="-122"/>
              </a:rPr>
              <a:t>① 非线性结构是非空集</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② 非线性结构的一个结点可能有多个直接前驱结点和多个直接后继结点</a:t>
            </a:r>
            <a:endParaRPr lang="en-US" altLang="zh-CN" sz="1600" dirty="0">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cxnSp>
        <p:nvCxnSpPr>
          <p:cNvPr id="19" name="直线箭头连接符 18"/>
          <p:cNvCxnSpPr>
            <a:stCxn id="6" idx="6"/>
            <a:endCxn id="15" idx="2"/>
          </p:cNvCxnSpPr>
          <p:nvPr/>
        </p:nvCxnSpPr>
        <p:spPr>
          <a:xfrm>
            <a:off x="2884840" y="4598879"/>
            <a:ext cx="76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2873549" y="4613035"/>
            <a:ext cx="672019" cy="76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6" idx="6"/>
            <a:endCxn id="17" idx="1"/>
          </p:cNvCxnSpPr>
          <p:nvPr/>
        </p:nvCxnSpPr>
        <p:spPr>
          <a:xfrm>
            <a:off x="5957181" y="4598879"/>
            <a:ext cx="503688" cy="581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2856996" y="3821363"/>
            <a:ext cx="744881" cy="759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4421010" y="4613035"/>
            <a:ext cx="76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652925" y="3422107"/>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33" dirty="0">
                <a:latin typeface="微软雅黑" panose="020B0503020204020204" pitchFamily="34" charset="-122"/>
                <a:ea typeface="微软雅黑" panose="020B0503020204020204" pitchFamily="34" charset="-122"/>
              </a:rPr>
              <a:t>80</a:t>
            </a:r>
            <a:endParaRPr kumimoji="1" lang="zh-CN" altLang="en-US" sz="1333" dirty="0">
              <a:latin typeface="微软雅黑" panose="020B0503020204020204" pitchFamily="34" charset="-122"/>
              <a:ea typeface="微软雅黑" panose="020B0503020204020204" pitchFamily="34" charset="-122"/>
            </a:endParaRPr>
          </a:p>
        </p:txBody>
      </p:sp>
      <p:sp>
        <p:nvSpPr>
          <p:cNvPr id="26" name="椭圆 25"/>
          <p:cNvSpPr/>
          <p:nvPr/>
        </p:nvSpPr>
        <p:spPr>
          <a:xfrm>
            <a:off x="3652925" y="5082303"/>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33" dirty="0">
                <a:latin typeface="微软雅黑" panose="020B0503020204020204" pitchFamily="34" charset="-122"/>
                <a:ea typeface="微软雅黑" panose="020B0503020204020204" pitchFamily="34" charset="-122"/>
              </a:rPr>
              <a:t>90</a:t>
            </a:r>
            <a:endParaRPr kumimoji="1" lang="zh-CN" altLang="en-US" sz="1333" dirty="0">
              <a:latin typeface="微软雅黑" panose="020B0503020204020204" pitchFamily="34" charset="-122"/>
              <a:ea typeface="微软雅黑" panose="020B0503020204020204" pitchFamily="34" charset="-122"/>
            </a:endParaRPr>
          </a:p>
        </p:txBody>
      </p:sp>
      <p:sp>
        <p:nvSpPr>
          <p:cNvPr id="27" name="椭圆 26"/>
          <p:cNvSpPr/>
          <p:nvPr/>
        </p:nvSpPr>
        <p:spPr>
          <a:xfrm>
            <a:off x="6235901" y="3410356"/>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28" name="直线箭头连接符 27"/>
          <p:cNvCxnSpPr>
            <a:stCxn id="16" idx="6"/>
            <a:endCxn id="27" idx="3"/>
          </p:cNvCxnSpPr>
          <p:nvPr/>
        </p:nvCxnSpPr>
        <p:spPr>
          <a:xfrm flipV="1">
            <a:off x="5957181" y="3984009"/>
            <a:ext cx="391204" cy="614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116754" y="5530245"/>
            <a:ext cx="768085" cy="672075"/>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34" name="直线箭头连接符 33"/>
          <p:cNvCxnSpPr/>
          <p:nvPr/>
        </p:nvCxnSpPr>
        <p:spPr>
          <a:xfrm flipV="1">
            <a:off x="2884840" y="5418341"/>
            <a:ext cx="717037" cy="403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348669" y="6198547"/>
            <a:ext cx="3639138" cy="338554"/>
          </a:xfrm>
          <a:prstGeom prst="rect">
            <a:avLst/>
          </a:prstGeom>
          <a:noFill/>
        </p:spPr>
        <p:txBody>
          <a:bodyPr wrap="none" rtlCol="0">
            <a:spAutoFit/>
          </a:bodyPr>
          <a:lstStyle/>
          <a:p>
            <a:pPr fontAlgn="auto">
              <a:spcBef>
                <a:spcPts val="0"/>
              </a:spcBef>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典型的非线性结构</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树结构和图结构等</a:t>
            </a:r>
            <a:endParaRPr kumimoji="1" lang="zh-CN" altLang="en-US" sz="1600"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67AAFEA9-9FD6-E13D-963D-D9D4302DBC0D}"/>
              </a:ext>
            </a:extLst>
          </p:cNvPr>
          <p:cNvSpPr>
            <a:spLocks noGrp="1"/>
          </p:cNvSpPr>
          <p:nvPr>
            <p:ph type="body" sz="quarter" idx="10"/>
          </p:nvPr>
        </p:nvSpPr>
        <p:spPr/>
        <p:txBody>
          <a:bodyPr/>
          <a:lstStyle/>
          <a:p>
            <a:r>
              <a:rPr lang="zh-CN" altLang="en-US" dirty="0"/>
              <a:t>非线性结构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7" grpId="0" animBg="1"/>
      <p:bldP spid="25" grpId="0" animBg="1"/>
      <p:bldP spid="26" grpId="0" animBg="1"/>
      <p:bldP spid="27" grpId="0" animBg="1"/>
      <p:bldP spid="33"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C6FF457E-66D4-9883-A201-C3B51A5E834D}"/>
              </a:ext>
            </a:extLst>
          </p:cNvPr>
          <p:cNvSpPr>
            <a:spLocks noGrp="1"/>
          </p:cNvSpPr>
          <p:nvPr>
            <p:ph type="body" sz="quarter" idx="10"/>
          </p:nvPr>
        </p:nvSpPr>
        <p:spPr>
          <a:xfrm>
            <a:off x="4008562" y="1173480"/>
            <a:ext cx="6480618" cy="4511040"/>
          </a:xfrm>
        </p:spPr>
        <p:txBody>
          <a:bodyPr/>
          <a:lstStyle/>
          <a:p>
            <a:pPr marL="0" indent="0">
              <a:buNone/>
            </a:pPr>
            <a:r>
              <a:rPr lang="en-US" altLang="zh-CN" dirty="0">
                <a:latin typeface="Alibaba PuHuiTi" pitchFamily="18" charset="-122"/>
                <a:ea typeface="Alibaba PuHuiTi" pitchFamily="18" charset="-122"/>
                <a:cs typeface="Alibaba PuHuiTi" pitchFamily="18" charset="-122"/>
              </a:rPr>
              <a:t>1.</a:t>
            </a:r>
            <a:r>
              <a:rPr lang="zh-CN" altLang="en-US" dirty="0">
                <a:latin typeface="Alibaba PuHuiTi" pitchFamily="18" charset="-122"/>
                <a:ea typeface="Alibaba PuHuiTi" pitchFamily="18" charset="-122"/>
                <a:cs typeface="Alibaba PuHuiTi" pitchFamily="18" charset="-122"/>
              </a:rPr>
              <a:t>数据结构的类型有哪两种？</a:t>
            </a:r>
            <a:endParaRPr lang="en-US" altLang="zh-CN" dirty="0">
              <a:latin typeface="Alibaba PuHuiTi" pitchFamily="18" charset="-122"/>
              <a:ea typeface="Alibaba PuHuiTi" pitchFamily="18" charset="-122"/>
              <a:cs typeface="Alibaba PuHuiTi" pitchFamily="18" charset="-122"/>
            </a:endParaRPr>
          </a:p>
          <a:p>
            <a:pPr marL="0" indent="0" fontAlgn="auto">
              <a:lnSpc>
                <a:spcPct val="150000"/>
              </a:lnSpc>
              <a:spcBef>
                <a:spcPts val="0"/>
              </a:spcBef>
              <a:spcAft>
                <a:spcPts val="0"/>
              </a:spcAft>
              <a:buNone/>
            </a:pPr>
            <a:r>
              <a:rPr lang="zh-CN" altLang="en-US" sz="1600" dirty="0">
                <a:latin typeface="Alibaba PuHuiTi" pitchFamily="18" charset="-122"/>
                <a:ea typeface="Alibaba PuHuiTi" pitchFamily="18" charset="-122"/>
                <a:cs typeface="Alibaba PuHuiTi" pitchFamily="18" charset="-122"/>
              </a:rPr>
              <a:t>     线性结构</a:t>
            </a:r>
            <a:endParaRPr lang="en-US" altLang="zh-CN" sz="1600" dirty="0">
              <a:latin typeface="Alibaba PuHuiTi" pitchFamily="18" charset="-122"/>
              <a:ea typeface="Alibaba PuHuiTi" pitchFamily="18" charset="-122"/>
              <a:cs typeface="Alibaba PuHuiTi" pitchFamily="18" charset="-122"/>
            </a:endParaRPr>
          </a:p>
          <a:p>
            <a:pPr marL="0" indent="0" fontAlgn="auto">
              <a:lnSpc>
                <a:spcPct val="150000"/>
              </a:lnSpc>
              <a:spcBef>
                <a:spcPts val="0"/>
              </a:spcBef>
              <a:spcAft>
                <a:spcPts val="0"/>
              </a:spcAft>
              <a:buNone/>
            </a:pPr>
            <a:r>
              <a:rPr lang="zh-CN" altLang="en-US" sz="1600" dirty="0">
                <a:latin typeface="Alibaba PuHuiTi" pitchFamily="18" charset="-122"/>
                <a:ea typeface="Alibaba PuHuiTi" pitchFamily="18" charset="-122"/>
                <a:cs typeface="Alibaba PuHuiTi" pitchFamily="18" charset="-122"/>
              </a:rPr>
              <a:t>     非线性结构</a:t>
            </a:r>
            <a:endParaRPr lang="en-US" altLang="zh-CN" sz="1600" dirty="0">
              <a:latin typeface="Alibaba PuHuiTi" pitchFamily="18" charset="-122"/>
              <a:ea typeface="Alibaba PuHuiTi" pitchFamily="18" charset="-122"/>
              <a:cs typeface="Alibaba PuHuiTi" pitchFamily="18" charset="-122"/>
            </a:endParaRPr>
          </a:p>
          <a:p>
            <a:pPr marL="0" indent="0">
              <a:buNone/>
            </a:pPr>
            <a:r>
              <a:rPr lang="en-US" altLang="zh-CN" dirty="0">
                <a:latin typeface="Alibaba PuHuiTi" pitchFamily="18" charset="-122"/>
                <a:ea typeface="Alibaba PuHuiTi" pitchFamily="18" charset="-122"/>
                <a:cs typeface="Alibaba PuHuiTi" pitchFamily="18" charset="-122"/>
              </a:rPr>
              <a:t>2.</a:t>
            </a:r>
            <a:r>
              <a:rPr lang="zh-CN" altLang="en-US" dirty="0">
                <a:latin typeface="Alibaba PuHuiTi" pitchFamily="18" charset="-122"/>
                <a:ea typeface="Alibaba PuHuiTi" pitchFamily="18" charset="-122"/>
                <a:cs typeface="Alibaba PuHuiTi" pitchFamily="18" charset="-122"/>
              </a:rPr>
              <a:t>线性结构的特点是什么？</a:t>
            </a:r>
            <a:endParaRPr lang="en-US" altLang="zh-CN" dirty="0">
              <a:latin typeface="Alibaba PuHuiTi" pitchFamily="18" charset="-122"/>
              <a:ea typeface="Alibaba PuHuiTi" pitchFamily="18" charset="-122"/>
              <a:cs typeface="Alibaba PuHuiTi" pitchFamily="18" charset="-122"/>
            </a:endParaRPr>
          </a:p>
          <a:p>
            <a:pPr marL="0" indent="0">
              <a:buNone/>
            </a:pPr>
            <a:r>
              <a:rPr lang="zh-CN" altLang="en-US" sz="1600" dirty="0">
                <a:latin typeface="Alibaba PuHuiTi" pitchFamily="18" charset="-122"/>
                <a:ea typeface="Alibaba PuHuiTi" pitchFamily="18" charset="-122"/>
                <a:cs typeface="Alibaba PuHuiTi" pitchFamily="18" charset="-122"/>
              </a:rPr>
              <a:t>     所有结点都最多只有一个直接前驱结点和一个直接后继结点</a:t>
            </a:r>
            <a:endParaRPr lang="en-US" altLang="zh-CN" sz="1600" dirty="0">
              <a:latin typeface="Alibaba PuHuiTi" pitchFamily="18" charset="-122"/>
              <a:ea typeface="Alibaba PuHuiTi" pitchFamily="18" charset="-122"/>
              <a:cs typeface="Alibaba PuHuiTi" pitchFamily="18" charset="-122"/>
            </a:endParaRPr>
          </a:p>
          <a:p>
            <a:pPr marL="0" indent="0">
              <a:buNone/>
            </a:pPr>
            <a:r>
              <a:rPr lang="en-US" altLang="zh-CN" dirty="0">
                <a:latin typeface="Alibaba PuHuiTi" pitchFamily="18" charset="-122"/>
                <a:ea typeface="Alibaba PuHuiTi" pitchFamily="18" charset="-122"/>
                <a:cs typeface="Alibaba PuHuiTi" pitchFamily="18" charset="-122"/>
              </a:rPr>
              <a:t>3.</a:t>
            </a:r>
            <a:r>
              <a:rPr lang="zh-CN" altLang="en-US" dirty="0">
                <a:latin typeface="Alibaba PuHuiTi" pitchFamily="18" charset="-122"/>
                <a:ea typeface="Alibaba PuHuiTi" pitchFamily="18" charset="-122"/>
                <a:cs typeface="Alibaba PuHuiTi" pitchFamily="18" charset="-122"/>
              </a:rPr>
              <a:t>非线性结构的特点什么？</a:t>
            </a:r>
            <a:endParaRPr lang="en-US" altLang="zh-CN" dirty="0">
              <a:latin typeface="Alibaba PuHuiTi" pitchFamily="18" charset="-122"/>
              <a:ea typeface="Alibaba PuHuiTi" pitchFamily="18" charset="-122"/>
              <a:cs typeface="Alibaba PuHuiTi" pitchFamily="18" charset="-122"/>
            </a:endParaRPr>
          </a:p>
          <a:p>
            <a:pPr marL="0" indent="0">
              <a:buNone/>
            </a:pPr>
            <a:r>
              <a:rPr lang="zh-CN" altLang="en-US" sz="1600" dirty="0">
                <a:latin typeface="Alibaba PuHuiTi" pitchFamily="18" charset="-122"/>
                <a:ea typeface="Alibaba PuHuiTi" pitchFamily="18" charset="-122"/>
                <a:cs typeface="Alibaba PuHuiTi" pitchFamily="18" charset="-122"/>
              </a:rPr>
              <a:t>     结点可能有多个直接前驱结点和多个直接后继结点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Box 9"/>
          <p:cNvSpPr txBox="1">
            <a:spLocks noChangeArrowheads="1"/>
          </p:cNvSpPr>
          <p:nvPr/>
        </p:nvSpPr>
        <p:spPr bwMode="auto">
          <a:xfrm>
            <a:off x="4584627" y="1700808"/>
            <a:ext cx="5927470" cy="402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数据结构的概念</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内存的存储结构</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数据结构的分类</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FF0000"/>
                </a:solidFill>
                <a:latin typeface="Alibaba PuHuiTi" pitchFamily="18" charset="-122"/>
                <a:ea typeface="Alibaba PuHuiTi" pitchFamily="18" charset="-122"/>
                <a:cs typeface="Alibaba PuHuiTi" pitchFamily="18" charset="-122"/>
              </a:rPr>
              <a:t>线性结构顺序表存储方式</a:t>
            </a:r>
            <a:endParaRPr lang="en-US" altLang="zh-CN" dirty="0">
              <a:solidFill>
                <a:srgbClr val="FF0000"/>
              </a:solidFill>
              <a:latin typeface="Alibaba PuHuiTi" pitchFamily="18" charset="-122"/>
              <a:ea typeface="Alibaba PuHuiTi" pitchFamily="18" charset="-122"/>
              <a:cs typeface="Alibaba PuHuiTi" pitchFamily="18" charset="-122"/>
            </a:endParaRPr>
          </a:p>
          <a:p>
            <a:pPr marL="0" indent="0" defTabSz="1219170" eaLnBrk="1" fontAlgn="auto" hangingPunct="1">
              <a:lnSpc>
                <a:spcPct val="200000"/>
              </a:lnSpc>
              <a:spcBef>
                <a:spcPts val="0"/>
              </a:spcBef>
              <a:spcAft>
                <a:spcPts val="0"/>
              </a:spcAft>
              <a:defRPr/>
            </a:pPr>
            <a:r>
              <a:rPr lang="zh-CN" altLang="en-US" dirty="0">
                <a:solidFill>
                  <a:srgbClr val="FF0000"/>
                </a:solidFill>
                <a:latin typeface="Alibaba PuHuiTi" pitchFamily="18" charset="-122"/>
                <a:ea typeface="Alibaba PuHuiTi" pitchFamily="18" charset="-122"/>
                <a:cs typeface="Alibaba PuHuiTi" pitchFamily="18" charset="-122"/>
              </a:rPr>
              <a:t>        </a:t>
            </a:r>
            <a:r>
              <a:rPr lang="zh-CN" altLang="en-US" sz="1600" dirty="0">
                <a:solidFill>
                  <a:srgbClr val="FF0000"/>
                </a:solidFill>
                <a:latin typeface="Alibaba PuHuiTi" pitchFamily="18" charset="-122"/>
                <a:ea typeface="Alibaba PuHuiTi" pitchFamily="18" charset="-122"/>
                <a:cs typeface="Alibaba PuHuiTi" pitchFamily="18" charset="-122"/>
              </a:rPr>
              <a:t>存储方式分类（顺序表和链表）、顺序表存储方式</a:t>
            </a:r>
            <a:endParaRPr lang="en-US" altLang="zh-CN" sz="1600" dirty="0">
              <a:solidFill>
                <a:srgbClr val="FF0000"/>
              </a:solidFill>
              <a:latin typeface="Alibaba PuHuiTi" pitchFamily="18" charset="-122"/>
              <a:ea typeface="Alibaba PuHuiTi" pitchFamily="18" charset="-122"/>
              <a:cs typeface="Alibaba PuHuiTi" pitchFamily="18" charset="-122"/>
            </a:endParaRPr>
          </a:p>
          <a:p>
            <a:pPr marL="380990" indent="-38099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顺序表的实现和扩充</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顺序表增加与删除元素</a:t>
            </a:r>
            <a:endParaRPr lang="en-US" altLang="zh-CN"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Box 9"/>
          <p:cNvSpPr txBox="1">
            <a:spLocks noChangeArrowheads="1"/>
          </p:cNvSpPr>
          <p:nvPr/>
        </p:nvSpPr>
        <p:spPr bwMode="auto">
          <a:xfrm>
            <a:off x="4752645" y="1700808"/>
            <a:ext cx="5759451" cy="383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FF0000"/>
                </a:solidFill>
                <a:latin typeface="Alibaba PuHuiTi" pitchFamily="18" charset="-122"/>
                <a:ea typeface="Alibaba PuHuiTi" pitchFamily="18" charset="-122"/>
                <a:cs typeface="Alibaba PuHuiTi" pitchFamily="18" charset="-122"/>
              </a:rPr>
              <a:t>数据结构的概念</a:t>
            </a:r>
            <a:endParaRPr lang="en-US" altLang="zh-CN" dirty="0">
              <a:solidFill>
                <a:srgbClr val="FF0000"/>
              </a:solidFill>
              <a:latin typeface="Alibaba PuHuiTi" pitchFamily="18" charset="-122"/>
              <a:ea typeface="Alibaba PuHuiTi" pitchFamily="18" charset="-122"/>
              <a:cs typeface="Alibaba PuHuiTi" pitchFamily="18" charset="-122"/>
            </a:endParaRPr>
          </a:p>
          <a:p>
            <a:pPr marL="0" indent="0" defTabSz="1219170" eaLnBrk="1" fontAlgn="auto" hangingPunct="1">
              <a:lnSpc>
                <a:spcPct val="200000"/>
              </a:lnSpc>
              <a:spcBef>
                <a:spcPts val="0"/>
              </a:spcBef>
              <a:spcAft>
                <a:spcPts val="0"/>
              </a:spcAft>
              <a:defRPr/>
            </a:pPr>
            <a:r>
              <a:rPr lang="zh-CN" altLang="en-US" sz="1600" dirty="0">
                <a:solidFill>
                  <a:srgbClr val="FF0000"/>
                </a:solidFill>
                <a:latin typeface="Alibaba PuHuiTi" pitchFamily="18" charset="-122"/>
                <a:ea typeface="Alibaba PuHuiTi" pitchFamily="18" charset="-122"/>
                <a:cs typeface="Alibaba PuHuiTi" pitchFamily="18" charset="-122"/>
              </a:rPr>
              <a:t>           什么是数据结构、和算法关系</a:t>
            </a:r>
            <a:endParaRPr lang="en-US" altLang="zh-CN" sz="1600" dirty="0">
              <a:solidFill>
                <a:srgbClr val="FF0000"/>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内存的存储结构</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数据结构的分类</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顺序表存储方式</a:t>
            </a:r>
            <a:endParaRPr lang="en-US" altLang="zh-CN" dirty="0">
              <a:solidFill>
                <a:srgbClr val="262626"/>
              </a:solidFill>
              <a:latin typeface="Alibaba PuHuiTi" pitchFamily="18" charset="-122"/>
              <a:ea typeface="Alibaba PuHuiTi" pitchFamily="18" charset="-122"/>
              <a:cs typeface="Alibaba PuHuiTi" pitchFamily="18" charset="-122"/>
            </a:endParaRPr>
          </a:p>
          <a:p>
            <a:pPr marL="380990" indent="-38099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顺序表的实现和扩充</a:t>
            </a:r>
            <a:endParaRPr lang="en-US" altLang="zh-CN" dirty="0">
              <a:solidFill>
                <a:srgbClr val="262626"/>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顺序表增加与删除元素</a:t>
            </a:r>
            <a:endParaRPr lang="en-US" altLang="zh-CN"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C8EAE46A-A946-50B7-2A6E-5AFBAA48B44F}"/>
              </a:ext>
            </a:extLst>
          </p:cNvPr>
          <p:cNvSpPr>
            <a:spLocks noGrp="1"/>
          </p:cNvSpPr>
          <p:nvPr>
            <p:ph type="body" sz="quarter" idx="10"/>
          </p:nvPr>
        </p:nvSpPr>
        <p:spPr>
          <a:xfrm>
            <a:off x="4944666" y="836712"/>
            <a:ext cx="6298881" cy="4855845"/>
          </a:xfrm>
        </p:spPr>
        <p:txBody>
          <a:bodyPr/>
          <a:lstStyle/>
          <a:p>
            <a:pPr marL="0" indent="0">
              <a:buNone/>
            </a:pPr>
            <a:r>
              <a:rPr lang="en-US" altLang="zh-CN" dirty="0"/>
              <a:t>1.</a:t>
            </a:r>
            <a:r>
              <a:rPr lang="zh-CN" altLang="en-US" dirty="0"/>
              <a:t>知道线性结构的存储分类</a:t>
            </a:r>
            <a:endParaRPr lang="en-US" altLang="zh-CN" dirty="0"/>
          </a:p>
          <a:p>
            <a:pPr marL="0" indent="0">
              <a:buNone/>
            </a:pPr>
            <a:r>
              <a:rPr lang="en-US" altLang="zh-CN" dirty="0"/>
              <a:t>2.</a:t>
            </a:r>
            <a:r>
              <a:rPr lang="zh-CN" altLang="en-US" dirty="0"/>
              <a:t>知道顺序表存储方式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710880" y="1630589"/>
            <a:ext cx="9264352" cy="1156792"/>
          </a:xfrm>
          <a:prstGeom prst="rect">
            <a:avLst/>
          </a:prstGeom>
        </p:spPr>
        <p:txBody>
          <a:bodyPr wrap="square">
            <a:spAutoFit/>
          </a:bodyPr>
          <a:lstStyle/>
          <a:p>
            <a:pPr>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线性结构的实际存储方式，分为两种：</a:t>
            </a:r>
          </a:p>
          <a:p>
            <a:pPr>
              <a:lnSpc>
                <a:spcPct val="150000"/>
              </a:lnSpc>
            </a:pPr>
            <a:r>
              <a:rPr lang="en-US" altLang="zh-CN" sz="1600" b="1" dirty="0">
                <a:solidFill>
                  <a:srgbClr val="333333"/>
                </a:solidFill>
                <a:latin typeface="微软雅黑" panose="020B0503020204020204" pitchFamily="34" charset="-122"/>
                <a:ea typeface="微软雅黑" panose="020B0503020204020204" pitchFamily="34" charset="-122"/>
              </a:rPr>
              <a:t>①</a:t>
            </a:r>
            <a:r>
              <a:rPr lang="zh-CN" altLang="en-US" sz="1600" b="1" dirty="0">
                <a:solidFill>
                  <a:srgbClr val="333333"/>
                </a:solidFill>
                <a:latin typeface="微软雅黑" panose="020B0503020204020204" pitchFamily="34" charset="-122"/>
                <a:ea typeface="微软雅黑" panose="020B0503020204020204" pitchFamily="34" charset="-122"/>
              </a:rPr>
              <a:t>顺序表</a:t>
            </a:r>
            <a:r>
              <a:rPr lang="en-US" altLang="zh-CN" sz="1600" b="1" dirty="0">
                <a:solidFill>
                  <a:srgbClr val="333333"/>
                </a:solidFill>
                <a:latin typeface="微软雅黑" panose="020B0503020204020204" pitchFamily="34" charset="-122"/>
                <a:ea typeface="微软雅黑" panose="020B0503020204020204" pitchFamily="34" charset="-122"/>
              </a:rPr>
              <a:t> : </a:t>
            </a:r>
            <a:r>
              <a:rPr lang="zh-CN" altLang="en-US" sz="1600" dirty="0">
                <a:solidFill>
                  <a:srgbClr val="333333"/>
                </a:solidFill>
                <a:latin typeface="微软雅黑" panose="020B0503020204020204" pitchFamily="34" charset="-122"/>
                <a:ea typeface="微软雅黑" panose="020B0503020204020204" pitchFamily="34" charset="-122"/>
              </a:rPr>
              <a:t>将元素顺序地存放在一块</a:t>
            </a:r>
            <a:r>
              <a:rPr lang="zh-CN" altLang="en-US" sz="1600" b="1" dirty="0">
                <a:solidFill>
                  <a:srgbClr val="FF0000"/>
                </a:solidFill>
                <a:latin typeface="微软雅黑" panose="020B0503020204020204" pitchFamily="34" charset="-122"/>
                <a:ea typeface="微软雅黑" panose="020B0503020204020204" pitchFamily="34" charset="-122"/>
              </a:rPr>
              <a:t>连续的存储区里</a:t>
            </a:r>
            <a:r>
              <a:rPr lang="zh-CN" altLang="en-US" sz="1600" dirty="0">
                <a:solidFill>
                  <a:srgbClr val="333333"/>
                </a:solidFill>
                <a:latin typeface="微软雅黑" panose="020B0503020204020204" pitchFamily="34" charset="-122"/>
                <a:ea typeface="微软雅黑" panose="020B0503020204020204" pitchFamily="34" charset="-122"/>
              </a:rPr>
              <a:t>，元素间的顺序关系由它们的存储顺序自然表示</a:t>
            </a:r>
          </a:p>
          <a:p>
            <a:pPr>
              <a:lnSpc>
                <a:spcPct val="150000"/>
              </a:lnSpc>
            </a:pPr>
            <a:r>
              <a:rPr lang="en-US" altLang="zh-CN" sz="1600" b="1" dirty="0">
                <a:solidFill>
                  <a:srgbClr val="333333"/>
                </a:solidFill>
                <a:latin typeface="微软雅黑" panose="020B0503020204020204" pitchFamily="34" charset="-122"/>
                <a:ea typeface="微软雅黑" panose="020B0503020204020204" pitchFamily="34" charset="-122"/>
              </a:rPr>
              <a:t>②</a:t>
            </a:r>
            <a:r>
              <a:rPr lang="zh-CN" altLang="en-US" sz="1600" b="1" dirty="0">
                <a:solidFill>
                  <a:srgbClr val="333333"/>
                </a:solidFill>
                <a:latin typeface="微软雅黑" panose="020B0503020204020204" pitchFamily="34" charset="-122"/>
                <a:ea typeface="微软雅黑" panose="020B0503020204020204" pitchFamily="34" charset="-122"/>
              </a:rPr>
              <a:t>链表</a:t>
            </a:r>
            <a:r>
              <a:rPr lang="en-US" altLang="zh-CN" sz="1600" b="1" dirty="0">
                <a:solidFill>
                  <a:srgbClr val="333333"/>
                </a:solidFill>
                <a:latin typeface="微软雅黑" panose="020B0503020204020204" pitchFamily="34" charset="-122"/>
                <a:ea typeface="微软雅黑" panose="020B0503020204020204" pitchFamily="34" charset="-122"/>
              </a:rPr>
              <a:t> : </a:t>
            </a:r>
            <a:r>
              <a:rPr lang="zh-CN" altLang="en-US" sz="1600" dirty="0">
                <a:solidFill>
                  <a:srgbClr val="333333"/>
                </a:solidFill>
                <a:latin typeface="微软雅黑" panose="020B0503020204020204" pitchFamily="34" charset="-122"/>
                <a:ea typeface="微软雅黑" panose="020B0503020204020204" pitchFamily="34" charset="-122"/>
              </a:rPr>
              <a:t>将元素存放在通过链接构造起来的一系列存储块中</a:t>
            </a:r>
            <a:r>
              <a:rPr lang="en-US" altLang="zh-CN" sz="1600" dirty="0">
                <a:solidFill>
                  <a:srgbClr val="333333"/>
                </a:solidFill>
                <a:latin typeface="微软雅黑" panose="020B0503020204020204" pitchFamily="34" charset="-122"/>
                <a:ea typeface="微软雅黑" panose="020B0503020204020204" pitchFamily="34" charset="-122"/>
              </a:rPr>
              <a:t> , </a:t>
            </a:r>
            <a:r>
              <a:rPr lang="zh-CN" altLang="en-US" sz="1600" b="1" dirty="0">
                <a:solidFill>
                  <a:srgbClr val="FF0000"/>
                </a:solidFill>
                <a:latin typeface="微软雅黑" panose="020B0503020204020204" pitchFamily="34" charset="-122"/>
                <a:ea typeface="微软雅黑" panose="020B0503020204020204" pitchFamily="34" charset="-122"/>
              </a:rPr>
              <a:t>存储区是非连续的</a:t>
            </a:r>
          </a:p>
        </p:txBody>
      </p:sp>
      <p:sp>
        <p:nvSpPr>
          <p:cNvPr id="20" name="矩形 19"/>
          <p:cNvSpPr/>
          <p:nvPr/>
        </p:nvSpPr>
        <p:spPr>
          <a:xfrm>
            <a:off x="1063410" y="404247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984226" y="3429000"/>
            <a:ext cx="2007281" cy="338554"/>
          </a:xfrm>
          <a:prstGeom prst="rect">
            <a:avLst/>
          </a:prstGeom>
          <a:noFill/>
        </p:spPr>
        <p:txBody>
          <a:bodyPr wrap="none" rtlCol="0">
            <a:spAutoFit/>
          </a:bodyPr>
          <a:lstStyle/>
          <a:p>
            <a:pPr fontAlgn="auto">
              <a:spcBef>
                <a:spcPts val="0"/>
              </a:spcBef>
              <a:spcAft>
                <a:spcPts val="0"/>
              </a:spcAft>
            </a:pPr>
            <a:r>
              <a:rPr kumimoji="1" lang="zh-CN" altLang="en-US" sz="1600" b="1" dirty="0">
                <a:solidFill>
                  <a:srgbClr val="FF0000"/>
                </a:solidFill>
                <a:latin typeface="微软雅黑" panose="020B0503020204020204" pitchFamily="34" charset="-122"/>
                <a:ea typeface="微软雅黑" panose="020B0503020204020204" pitchFamily="34" charset="-122"/>
              </a:rPr>
              <a:t>顺序表</a:t>
            </a:r>
            <a:r>
              <a:rPr kumimoji="1" lang="en-US" altLang="zh-CN" sz="1600" b="1" dirty="0">
                <a:solidFill>
                  <a:srgbClr val="FF0000"/>
                </a:solidFill>
                <a:latin typeface="微软雅黑" panose="020B0503020204020204" pitchFamily="34" charset="-122"/>
                <a:ea typeface="微软雅黑" panose="020B0503020204020204" pitchFamily="34" charset="-122"/>
              </a:rPr>
              <a:t>:</a:t>
            </a:r>
            <a:r>
              <a:rPr kumimoji="1" lang="zh-CN" altLang="en-US" sz="1600" b="1" dirty="0">
                <a:solidFill>
                  <a:srgbClr val="FF0000"/>
                </a:solidFill>
                <a:latin typeface="微软雅黑" panose="020B0503020204020204" pitchFamily="34" charset="-122"/>
                <a:ea typeface="微软雅黑" panose="020B0503020204020204" pitchFamily="34" charset="-122"/>
              </a:rPr>
              <a:t> 连续的存储 </a:t>
            </a:r>
            <a:endParaRPr kumimoji="1"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32" name="矩形 31"/>
          <p:cNvSpPr/>
          <p:nvPr/>
        </p:nvSpPr>
        <p:spPr>
          <a:xfrm>
            <a:off x="1063410" y="415202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063409" y="425826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63407" y="4362576"/>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63407" y="4468821"/>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63407" y="4578367"/>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63406" y="4684612"/>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63405" y="4788923"/>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63405" y="4894772"/>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63405" y="5004317"/>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63403" y="5110563"/>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063402" y="5214873"/>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480984" y="4099094"/>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480984" y="4516484"/>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20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487120" y="4971031"/>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30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027928" y="3424958"/>
            <a:ext cx="1946367" cy="338554"/>
          </a:xfrm>
          <a:prstGeom prst="rect">
            <a:avLst/>
          </a:prstGeom>
          <a:noFill/>
        </p:spPr>
        <p:txBody>
          <a:bodyPr wrap="none" rtlCol="0">
            <a:spAutoFit/>
          </a:bodyPr>
          <a:lstStyle/>
          <a:p>
            <a:pPr fontAlgn="auto">
              <a:spcBef>
                <a:spcPts val="0"/>
              </a:spcBef>
              <a:spcAft>
                <a:spcPts val="0"/>
              </a:spcAft>
            </a:pPr>
            <a:r>
              <a:rPr kumimoji="1" lang="zh-CN" altLang="en-US" sz="1600" b="1" dirty="0">
                <a:solidFill>
                  <a:srgbClr val="FF0000"/>
                </a:solidFill>
                <a:latin typeface="微软雅黑" panose="020B0503020204020204" pitchFamily="34" charset="-122"/>
                <a:ea typeface="微软雅黑" panose="020B0503020204020204" pitchFamily="34" charset="-122"/>
              </a:rPr>
              <a:t>链表</a:t>
            </a:r>
            <a:r>
              <a:rPr kumimoji="1" lang="en-US" altLang="zh-CN" sz="1600" b="1" dirty="0">
                <a:solidFill>
                  <a:srgbClr val="FF0000"/>
                </a:solidFill>
                <a:latin typeface="微软雅黑" panose="020B0503020204020204" pitchFamily="34" charset="-122"/>
                <a:ea typeface="微软雅黑" panose="020B0503020204020204" pitchFamily="34" charset="-122"/>
              </a:rPr>
              <a:t>:</a:t>
            </a:r>
            <a:r>
              <a:rPr kumimoji="1" lang="zh-CN" altLang="en-US" sz="1600" b="1" dirty="0">
                <a:solidFill>
                  <a:srgbClr val="FF0000"/>
                </a:solidFill>
                <a:latin typeface="微软雅黑" panose="020B0503020204020204" pitchFamily="34" charset="-122"/>
                <a:ea typeface="微软雅黑" panose="020B0503020204020204" pitchFamily="34" charset="-122"/>
              </a:rPr>
              <a:t> 非连续的存储</a:t>
            </a:r>
          </a:p>
        </p:txBody>
      </p:sp>
      <p:sp>
        <p:nvSpPr>
          <p:cNvPr id="45" name="矩形 44"/>
          <p:cNvSpPr/>
          <p:nvPr/>
        </p:nvSpPr>
        <p:spPr>
          <a:xfrm>
            <a:off x="6151975" y="391321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6151975" y="402276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6151974" y="412900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6151973" y="4233316"/>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7485003" y="4340015"/>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7485003" y="4449560"/>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7485002" y="4555805"/>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7485001" y="4660116"/>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7485001" y="5197547"/>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7485001" y="5307092"/>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7484999" y="5413337"/>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7484998" y="5517648"/>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nvSpPr>
        <p:spPr>
          <a:xfrm>
            <a:off x="6569549" y="3969834"/>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7902580" y="4387678"/>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20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7908716" y="5273806"/>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30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7486902" y="3912248"/>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486902" y="402179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7486901" y="412803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7486899" y="423234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485005" y="4764941"/>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485005" y="4874487"/>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485003" y="4980732"/>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485002" y="508504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6151961" y="5195792"/>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6151961" y="5305337"/>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6151959" y="541158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6151958" y="551589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6150063" y="4354865"/>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6150063" y="4464411"/>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6150062" y="4570656"/>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p:nvSpPr>
        <p:spPr>
          <a:xfrm>
            <a:off x="6150061" y="4674967"/>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6150059" y="475188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6150059" y="4861428"/>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a:off x="6150058" y="496767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6145830" y="508187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2">
            <a:extLst>
              <a:ext uri="{FF2B5EF4-FFF2-40B4-BE49-F238E27FC236}">
                <a16:creationId xmlns:a16="http://schemas.microsoft.com/office/drawing/2014/main" id="{4D2D519F-763F-3A4E-B4E4-B5647DE503CB}"/>
              </a:ext>
            </a:extLst>
          </p:cNvPr>
          <p:cNvSpPr>
            <a:spLocks noGrp="1"/>
          </p:cNvSpPr>
          <p:nvPr>
            <p:ph type="body" sz="quarter" idx="10"/>
          </p:nvPr>
        </p:nvSpPr>
        <p:spPr/>
        <p:txBody>
          <a:bodyPr/>
          <a:lstStyle/>
          <a:p>
            <a:r>
              <a:rPr lang="zh-CN" altLang="en-US" dirty="0"/>
              <a:t>线性结构存储方式的分类</a:t>
            </a:r>
          </a:p>
        </p:txBody>
      </p:sp>
      <p:sp>
        <p:nvSpPr>
          <p:cNvPr id="4" name="文本框 3">
            <a:extLst>
              <a:ext uri="{FF2B5EF4-FFF2-40B4-BE49-F238E27FC236}">
                <a16:creationId xmlns:a16="http://schemas.microsoft.com/office/drawing/2014/main" id="{10CCCDD1-B5CB-E6CA-06E4-450ACCAC04C4}"/>
              </a:ext>
            </a:extLst>
          </p:cNvPr>
          <p:cNvSpPr txBox="1"/>
          <p:nvPr/>
        </p:nvSpPr>
        <p:spPr>
          <a:xfrm>
            <a:off x="984225" y="5754742"/>
            <a:ext cx="2424062" cy="338554"/>
          </a:xfrm>
          <a:prstGeom prst="rect">
            <a:avLst/>
          </a:prstGeom>
          <a:noFill/>
        </p:spPr>
        <p:txBody>
          <a:bodyPr wrap="none" rtlCol="0">
            <a:spAutoFit/>
          </a:bodyPr>
          <a:lstStyle/>
          <a:p>
            <a:pPr fontAlgn="auto">
              <a:spcBef>
                <a:spcPts val="0"/>
              </a:spcBef>
              <a:spcAft>
                <a:spcPts val="0"/>
              </a:spcAft>
            </a:pPr>
            <a:r>
              <a:rPr kumimoji="1" lang="en-US" altLang="zh-CN" sz="1600" dirty="0" err="1">
                <a:latin typeface="微软雅黑" panose="020B0503020204020204" pitchFamily="34" charset="-122"/>
                <a:ea typeface="微软雅黑" panose="020B0503020204020204" pitchFamily="34" charset="-122"/>
              </a:rPr>
              <a:t>Eg</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rPr>
              <a:t>10</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20</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30</a:t>
            </a:r>
            <a:r>
              <a:rPr kumimoji="1" lang="zh-CN" altLang="en-US" sz="1600" dirty="0">
                <a:latin typeface="微软雅黑" panose="020B0503020204020204" pitchFamily="34" charset="-122"/>
                <a:ea typeface="微软雅黑" panose="020B0503020204020204" pitchFamily="34" charset="-122"/>
              </a:rPr>
              <a:t> 连续存储 </a:t>
            </a:r>
            <a:endParaRPr kumimoji="1" lang="en-US" altLang="zh-CN" sz="1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F01B238-7439-2B71-8465-258308B0E350}"/>
              </a:ext>
            </a:extLst>
          </p:cNvPr>
          <p:cNvSpPr txBox="1"/>
          <p:nvPr/>
        </p:nvSpPr>
        <p:spPr>
          <a:xfrm>
            <a:off x="6060588" y="5797783"/>
            <a:ext cx="2629246" cy="338554"/>
          </a:xfrm>
          <a:prstGeom prst="rect">
            <a:avLst/>
          </a:prstGeom>
          <a:noFill/>
        </p:spPr>
        <p:txBody>
          <a:bodyPr wrap="none" rtlCol="0">
            <a:spAutoFit/>
          </a:bodyPr>
          <a:lstStyle/>
          <a:p>
            <a:pPr fontAlgn="auto">
              <a:spcBef>
                <a:spcPts val="0"/>
              </a:spcBef>
              <a:spcAft>
                <a:spcPts val="0"/>
              </a:spcAft>
            </a:pPr>
            <a:r>
              <a:rPr kumimoji="1" lang="en-US" altLang="zh-CN" sz="1600" dirty="0" err="1">
                <a:latin typeface="微软雅黑" panose="020B0503020204020204" pitchFamily="34" charset="-122"/>
                <a:ea typeface="微软雅黑" panose="020B0503020204020204" pitchFamily="34" charset="-122"/>
              </a:rPr>
              <a:t>Eg</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rPr>
              <a:t>10</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20</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30</a:t>
            </a:r>
            <a:r>
              <a:rPr kumimoji="1" lang="zh-CN" altLang="en-US" sz="1600" dirty="0">
                <a:latin typeface="微软雅黑" panose="020B0503020204020204" pitchFamily="34" charset="-122"/>
                <a:ea typeface="微软雅黑" panose="020B0503020204020204" pitchFamily="34" charset="-122"/>
              </a:rPr>
              <a:t> 不连续存储 </a:t>
            </a:r>
            <a:endParaRPr kumimoji="1"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2218" y="1988840"/>
            <a:ext cx="7858241" cy="1670778"/>
          </a:xfrm>
          <a:prstGeom prst="rect">
            <a:avLst/>
          </a:prstGeom>
          <a:noFill/>
        </p:spPr>
        <p:txBody>
          <a:bodyPr wrap="none" rtlCol="0">
            <a:spAutoFit/>
          </a:bodyPr>
          <a:lstStyle/>
          <a:p>
            <a:pPr fontAlgn="auto">
              <a:lnSpc>
                <a:spcPct val="200000"/>
              </a:lnSpc>
              <a:spcBef>
                <a:spcPts val="0"/>
              </a:spcBef>
              <a:spcAft>
                <a:spcPts val="0"/>
              </a:spcAft>
            </a:pPr>
            <a:r>
              <a:rPr kumimoji="1" lang="zh-CN" altLang="en-US" dirty="0">
                <a:latin typeface="微软雅黑" panose="020B0503020204020204" pitchFamily="34" charset="-122"/>
                <a:ea typeface="微软雅黑" panose="020B0503020204020204" pitchFamily="34" charset="-122"/>
              </a:rPr>
              <a:t>顺序表</a:t>
            </a:r>
            <a:r>
              <a:rPr lang="zh-CN" altLang="en-US" dirty="0">
                <a:solidFill>
                  <a:srgbClr val="333333"/>
                </a:solidFill>
                <a:latin typeface="微软雅黑" panose="020B0503020204020204" pitchFamily="34" charset="-122"/>
                <a:ea typeface="微软雅黑" panose="020B0503020204020204" pitchFamily="34" charset="-122"/>
              </a:rPr>
              <a:t>元素顺序地存放在一块</a:t>
            </a:r>
            <a:r>
              <a:rPr lang="zh-CN" altLang="en-US" b="1" dirty="0">
                <a:solidFill>
                  <a:srgbClr val="FF0000"/>
                </a:solidFill>
                <a:latin typeface="微软雅黑" panose="020B0503020204020204" pitchFamily="34" charset="-122"/>
                <a:ea typeface="微软雅黑" panose="020B0503020204020204" pitchFamily="34" charset="-122"/>
              </a:rPr>
              <a:t>连续的存储区里，</a:t>
            </a:r>
            <a:r>
              <a:rPr lang="zh-CN" altLang="en-US" dirty="0">
                <a:latin typeface="微软雅黑" panose="020B0503020204020204" pitchFamily="34" charset="-122"/>
                <a:ea typeface="微软雅黑" panose="020B0503020204020204" pitchFamily="34" charset="-122"/>
              </a:rPr>
              <a:t>具体的</a:t>
            </a:r>
            <a:r>
              <a:rPr kumimoji="1" lang="zh-CN" altLang="en-US" dirty="0">
                <a:latin typeface="微软雅黑" panose="020B0503020204020204" pitchFamily="34" charset="-122"/>
                <a:ea typeface="微软雅黑" panose="020B0503020204020204" pitchFamily="34" charset="-122"/>
              </a:rPr>
              <a:t>存储方式的两种情况</a:t>
            </a:r>
            <a:r>
              <a:rPr kumimoji="1" lang="en-US" altLang="zh-CN" dirty="0">
                <a:latin typeface="微软雅黑" panose="020B0503020204020204" pitchFamily="34" charset="-122"/>
                <a:ea typeface="微软雅黑" panose="020B0503020204020204" pitchFamily="34" charset="-122"/>
              </a:rPr>
              <a:t>:</a:t>
            </a:r>
          </a:p>
          <a:p>
            <a:pPr marL="285750" indent="-285750" fontAlgn="auto">
              <a:lnSpc>
                <a:spcPct val="200000"/>
              </a:lnSpc>
              <a:spcBef>
                <a:spcPts val="0"/>
              </a:spcBef>
              <a:spcAft>
                <a:spcPts val="0"/>
              </a:spcAft>
              <a:buFont typeface="Wingdings" pitchFamily="2" charset="2"/>
              <a:buChar char="l"/>
            </a:pPr>
            <a:r>
              <a:rPr kumimoji="1" lang="zh-CN" altLang="en-US" dirty="0">
                <a:solidFill>
                  <a:srgbClr val="FF0000"/>
                </a:solidFill>
                <a:latin typeface="微软雅黑" panose="020B0503020204020204" pitchFamily="34" charset="-122"/>
                <a:ea typeface="微软雅黑" panose="020B0503020204020204" pitchFamily="34" charset="-122"/>
              </a:rPr>
              <a:t>一体式结构</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fontAlgn="auto">
              <a:lnSpc>
                <a:spcPct val="200000"/>
              </a:lnSpc>
              <a:spcBef>
                <a:spcPts val="0"/>
              </a:spcBef>
              <a:spcAft>
                <a:spcPts val="0"/>
              </a:spcAft>
              <a:buFont typeface="Wingdings" pitchFamily="2" charset="2"/>
              <a:buChar char="l"/>
            </a:pPr>
            <a:r>
              <a:rPr kumimoji="1" lang="zh-CN" altLang="en-US" dirty="0">
                <a:solidFill>
                  <a:srgbClr val="FF0000"/>
                </a:solidFill>
                <a:latin typeface="微软雅黑" panose="020B0503020204020204" pitchFamily="34" charset="-122"/>
                <a:ea typeface="微软雅黑" panose="020B0503020204020204" pitchFamily="34" charset="-122"/>
              </a:rPr>
              <a:t>分离式结构</a:t>
            </a:r>
          </a:p>
        </p:txBody>
      </p:sp>
      <p:sp>
        <p:nvSpPr>
          <p:cNvPr id="4" name="文本占位符 3">
            <a:extLst>
              <a:ext uri="{FF2B5EF4-FFF2-40B4-BE49-F238E27FC236}">
                <a16:creationId xmlns:a16="http://schemas.microsoft.com/office/drawing/2014/main" id="{60B6013E-B01C-7703-BA9E-FA7E6D898B0C}"/>
              </a:ext>
            </a:extLst>
          </p:cNvPr>
          <p:cNvSpPr>
            <a:spLocks noGrp="1"/>
          </p:cNvSpPr>
          <p:nvPr>
            <p:ph type="body" sz="quarter" idx="10"/>
          </p:nvPr>
        </p:nvSpPr>
        <p:spPr/>
        <p:txBody>
          <a:bodyPr/>
          <a:lstStyle/>
          <a:p>
            <a:r>
              <a:rPr lang="zh-CN" altLang="en-US" dirty="0"/>
              <a:t>顺序表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902626" y="314276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279807" y="2513203"/>
            <a:ext cx="2167581" cy="338554"/>
          </a:xfrm>
          <a:prstGeom prst="rect">
            <a:avLst/>
          </a:prstGeom>
          <a:noFill/>
        </p:spPr>
        <p:txBody>
          <a:bodyPr wrap="none" rtlCol="0">
            <a:spAutoFit/>
          </a:bodyPr>
          <a:lstStyle/>
          <a:p>
            <a:pPr fontAlgn="auto">
              <a:spcBef>
                <a:spcPts val="0"/>
              </a:spcBef>
              <a:spcAft>
                <a:spcPts val="0"/>
              </a:spcAft>
            </a:pPr>
            <a:r>
              <a:rPr kumimoji="1" lang="en-US" altLang="zh-CN" sz="1600" dirty="0" err="1">
                <a:solidFill>
                  <a:srgbClr val="FF0000"/>
                </a:solidFill>
                <a:latin typeface="微软雅黑" panose="020B0503020204020204" pitchFamily="34" charset="-122"/>
                <a:ea typeface="微软雅黑" panose="020B0503020204020204" pitchFamily="34" charset="-122"/>
              </a:rPr>
              <a:t>num</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10</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20</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30]</a:t>
            </a:r>
          </a:p>
        </p:txBody>
      </p:sp>
      <p:sp>
        <p:nvSpPr>
          <p:cNvPr id="32" name="矩形 31"/>
          <p:cNvSpPr/>
          <p:nvPr/>
        </p:nvSpPr>
        <p:spPr>
          <a:xfrm>
            <a:off x="1902626" y="325230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902624" y="335855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902623" y="3462861"/>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902623" y="3569106"/>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902623" y="3678652"/>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902622" y="3784897"/>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902620" y="3889208"/>
            <a:ext cx="1333041" cy="112504"/>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902620" y="3995057"/>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902620" y="4104602"/>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902619" y="4210848"/>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902618" y="4315158"/>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320200" y="3199379"/>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20200" y="3616769"/>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20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2326336" y="4071316"/>
            <a:ext cx="425116" cy="338554"/>
          </a:xfrm>
          <a:prstGeom prst="rect">
            <a:avLst/>
          </a:prstGeom>
          <a:noFill/>
        </p:spPr>
        <p:txBody>
          <a:bodyPr wrap="none" rtlCol="0">
            <a:spAutoFit/>
          </a:bodyPr>
          <a:lstStyle/>
          <a:p>
            <a:pPr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30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752274" y="2859640"/>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0x11</a:t>
            </a:r>
            <a:endParaRPr kumimoji="1" lang="zh-CN" altLang="en-US" sz="16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308264" y="3582351"/>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第二</a:t>
            </a:r>
          </a:p>
        </p:txBody>
      </p:sp>
      <p:sp>
        <p:nvSpPr>
          <p:cNvPr id="69" name="文本框 68"/>
          <p:cNvSpPr txBox="1"/>
          <p:nvPr/>
        </p:nvSpPr>
        <p:spPr>
          <a:xfrm>
            <a:off x="1308264" y="4071316"/>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第三</a:t>
            </a:r>
          </a:p>
        </p:txBody>
      </p:sp>
      <p:sp>
        <p:nvSpPr>
          <p:cNvPr id="74" name="文本框 73"/>
          <p:cNvSpPr txBox="1"/>
          <p:nvPr/>
        </p:nvSpPr>
        <p:spPr>
          <a:xfrm>
            <a:off x="1319447" y="3127447"/>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第一</a:t>
            </a:r>
          </a:p>
        </p:txBody>
      </p:sp>
      <p:sp>
        <p:nvSpPr>
          <p:cNvPr id="79" name="文本框 78"/>
          <p:cNvSpPr txBox="1"/>
          <p:nvPr/>
        </p:nvSpPr>
        <p:spPr>
          <a:xfrm>
            <a:off x="1266590" y="2348880"/>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0x11</a:t>
            </a:r>
            <a:endParaRPr kumimoji="1"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17769" y="2394348"/>
            <a:ext cx="5455340" cy="2308324"/>
          </a:xfrm>
          <a:prstGeom prst="rect">
            <a:avLst/>
          </a:prstGeom>
          <a:noFill/>
        </p:spPr>
        <p:txBody>
          <a:bodyPr wrap="none" rtlCol="0">
            <a:spAutoFit/>
          </a:bodyPr>
          <a:lstStyle/>
          <a:p>
            <a:pPr fontAlgn="auto">
              <a:spcBef>
                <a:spcPts val="0"/>
              </a:spcBef>
              <a:spcAft>
                <a:spcPts val="0"/>
              </a:spcAft>
            </a:pPr>
            <a:r>
              <a:rPr kumimoji="1" lang="en-US" altLang="zh-CN" sz="1600" dirty="0" err="1">
                <a:solidFill>
                  <a:srgbClr val="FF0000"/>
                </a:solidFill>
                <a:latin typeface="微软雅黑" panose="020B0503020204020204" pitchFamily="34" charset="-122"/>
                <a:ea typeface="微软雅黑" panose="020B0503020204020204" pitchFamily="34" charset="-122"/>
              </a:rPr>
              <a:t>num</a:t>
            </a:r>
            <a:r>
              <a:rPr kumimoji="1" lang="zh-CN" altLang="en-US" sz="1600" dirty="0">
                <a:latin typeface="微软雅黑" panose="020B0503020204020204" pitchFamily="34" charset="-122"/>
                <a:ea typeface="微软雅黑" panose="020B0503020204020204" pitchFamily="34" charset="-122"/>
              </a:rPr>
              <a:t>会记录列表的</a:t>
            </a:r>
            <a:r>
              <a:rPr kumimoji="1" lang="zh-CN" altLang="en-US" sz="1600" b="1" dirty="0">
                <a:solidFill>
                  <a:srgbClr val="FF0000"/>
                </a:solidFill>
                <a:latin typeface="微软雅黑" panose="020B0503020204020204" pitchFamily="34" charset="-122"/>
                <a:ea typeface="微软雅黑" panose="020B0503020204020204" pitchFamily="34" charset="-122"/>
              </a:rPr>
              <a:t>首元素</a:t>
            </a:r>
            <a:r>
              <a:rPr kumimoji="1" lang="zh-CN" altLang="en-US" sz="1600" dirty="0">
                <a:latin typeface="微软雅黑" panose="020B0503020204020204" pitchFamily="34" charset="-122"/>
                <a:ea typeface="微软雅黑" panose="020B0503020204020204" pitchFamily="34" charset="-122"/>
              </a:rPr>
              <a:t>地址</a:t>
            </a:r>
            <a:r>
              <a:rPr kumimoji="1" lang="en-US" altLang="zh-CN" sz="1600" dirty="0">
                <a:latin typeface="微软雅黑" panose="020B0503020204020204" pitchFamily="34" charset="-122"/>
                <a:ea typeface="微软雅黑" panose="020B0503020204020204" pitchFamily="34" charset="-122"/>
              </a:rPr>
              <a:t>0x11</a:t>
            </a:r>
          </a:p>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由于列表所有的数据都是</a:t>
            </a:r>
            <a:r>
              <a:rPr kumimoji="1" lang="zh-CN" altLang="en-US" sz="1600" dirty="0">
                <a:solidFill>
                  <a:srgbClr val="FF0000"/>
                </a:solidFill>
                <a:latin typeface="微软雅黑" panose="020B0503020204020204" pitchFamily="34" charset="-122"/>
                <a:ea typeface="微软雅黑" panose="020B0503020204020204" pitchFamily="34" charset="-122"/>
              </a:rPr>
              <a:t>整形</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大小都为</a:t>
            </a:r>
            <a:r>
              <a:rPr kumimoji="1" lang="en-US" altLang="zh-CN" sz="1600" dirty="0">
                <a:solidFill>
                  <a:srgbClr val="FF0000"/>
                </a:solidFill>
                <a:latin typeface="微软雅黑" panose="020B0503020204020204" pitchFamily="34" charset="-122"/>
                <a:ea typeface="微软雅黑" panose="020B0503020204020204" pitchFamily="34" charset="-122"/>
              </a:rPr>
              <a:t>4</a:t>
            </a:r>
            <a:r>
              <a:rPr kumimoji="1" lang="zh-CN" altLang="en-US" sz="1600" dirty="0">
                <a:solidFill>
                  <a:srgbClr val="FF0000"/>
                </a:solidFill>
                <a:latin typeface="微软雅黑" panose="020B0503020204020204" pitchFamily="34" charset="-122"/>
                <a:ea typeface="微软雅黑" panose="020B0503020204020204" pitchFamily="34" charset="-122"/>
              </a:rPr>
              <a:t>个字节</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b="1" dirty="0">
                <a:solidFill>
                  <a:srgbClr val="FF0000"/>
                </a:solidFill>
                <a:latin typeface="微软雅黑" panose="020B0503020204020204" pitchFamily="34" charset="-122"/>
                <a:ea typeface="微软雅黑" panose="020B0503020204020204" pitchFamily="34" charset="-122"/>
              </a:rPr>
              <a:t>偏移量为</a:t>
            </a:r>
            <a:r>
              <a:rPr kumimoji="1" lang="en-US" altLang="zh-CN" sz="1600" b="1" dirty="0">
                <a:solidFill>
                  <a:srgbClr val="FF0000"/>
                </a:solidFill>
                <a:latin typeface="微软雅黑" panose="020B0503020204020204" pitchFamily="34" charset="-122"/>
                <a:ea typeface="微软雅黑" panose="020B0503020204020204" pitchFamily="34" charset="-122"/>
              </a:rPr>
              <a:t>4</a:t>
            </a:r>
          </a:p>
          <a:p>
            <a:pPr fontAlgn="auto">
              <a:spcBef>
                <a:spcPts val="0"/>
              </a:spcBef>
              <a:spcAft>
                <a:spcPts val="0"/>
              </a:spcAft>
            </a:pPr>
            <a:endParaRPr kumimoji="1" lang="en-US" altLang="zh-CN" sz="16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600" dirty="0">
                <a:solidFill>
                  <a:srgbClr val="FF0000"/>
                </a:solidFill>
                <a:latin typeface="微软雅黑" panose="020B0503020204020204" pitchFamily="34" charset="-122"/>
                <a:ea typeface="微软雅黑" panose="020B0503020204020204" pitchFamily="34" charset="-122"/>
              </a:rPr>
              <a:t>第一个元素</a:t>
            </a:r>
            <a:r>
              <a:rPr kumimoji="1" lang="en-US" altLang="zh-CN" sz="1600" dirty="0">
                <a:solidFill>
                  <a:srgbClr val="FF0000"/>
                </a:solidFill>
                <a:latin typeface="微软雅黑" panose="020B0503020204020204" pitchFamily="34" charset="-122"/>
                <a:ea typeface="微软雅黑" panose="020B0503020204020204" pitchFamily="34" charset="-122"/>
              </a:rPr>
              <a:t>10</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通过</a:t>
            </a:r>
            <a:r>
              <a:rPr kumimoji="1" lang="en-US" altLang="zh-CN" sz="1600" dirty="0">
                <a:latin typeface="微软雅黑" panose="020B0503020204020204" pitchFamily="34" charset="-122"/>
                <a:ea typeface="微软雅黑" panose="020B0503020204020204" pitchFamily="34" charset="-122"/>
              </a:rPr>
              <a:t>0x11</a:t>
            </a:r>
            <a:r>
              <a:rPr kumimoji="1" lang="zh-CN" altLang="en-US" sz="1600" dirty="0">
                <a:latin typeface="微软雅黑" panose="020B0503020204020204" pitchFamily="34" charset="-122"/>
                <a:ea typeface="微软雅黑" panose="020B0503020204020204" pitchFamily="34" charset="-122"/>
              </a:rPr>
              <a:t>偏移</a:t>
            </a:r>
            <a:r>
              <a:rPr kumimoji="1" lang="en-US" altLang="zh-CN" sz="1600" dirty="0">
                <a:latin typeface="微软雅黑" panose="020B0503020204020204" pitchFamily="34" charset="-122"/>
                <a:ea typeface="微软雅黑" panose="020B0503020204020204" pitchFamily="34" charset="-122"/>
              </a:rPr>
              <a:t>4</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rPr>
              <a:t>0</a:t>
            </a:r>
            <a:r>
              <a:rPr kumimoji="1" lang="zh-CN" altLang="en-US" sz="1600" dirty="0">
                <a:latin typeface="微软雅黑" panose="020B0503020204020204" pitchFamily="34" charset="-122"/>
                <a:ea typeface="微软雅黑" panose="020B0503020204020204" pitchFamily="34" charset="-122"/>
              </a:rPr>
              <a:t>个字节可以找到</a:t>
            </a:r>
            <a:endParaRPr kumimoji="1" lang="en-US" altLang="zh-CN" sz="16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600" dirty="0">
                <a:solidFill>
                  <a:srgbClr val="FF0000"/>
                </a:solidFill>
                <a:latin typeface="微软雅黑" panose="020B0503020204020204" pitchFamily="34" charset="-122"/>
                <a:ea typeface="微软雅黑" panose="020B0503020204020204" pitchFamily="34" charset="-122"/>
              </a:rPr>
              <a:t>第二个元素</a:t>
            </a:r>
            <a:r>
              <a:rPr kumimoji="1" lang="en-US" altLang="zh-CN" sz="1600" dirty="0">
                <a:solidFill>
                  <a:srgbClr val="FF0000"/>
                </a:solidFill>
                <a:latin typeface="微软雅黑" panose="020B0503020204020204" pitchFamily="34" charset="-122"/>
                <a:ea typeface="微软雅黑" panose="020B0503020204020204" pitchFamily="34" charset="-122"/>
              </a:rPr>
              <a:t>20</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通过</a:t>
            </a:r>
            <a:r>
              <a:rPr kumimoji="1" lang="en-US" altLang="zh-CN" sz="1600" dirty="0">
                <a:latin typeface="微软雅黑" panose="020B0503020204020204" pitchFamily="34" charset="-122"/>
                <a:ea typeface="微软雅黑" panose="020B0503020204020204" pitchFamily="34" charset="-122"/>
              </a:rPr>
              <a:t>0x11</a:t>
            </a:r>
            <a:r>
              <a:rPr kumimoji="1" lang="zh-CN" altLang="en-US" sz="1600" dirty="0">
                <a:latin typeface="微软雅黑" panose="020B0503020204020204" pitchFamily="34" charset="-122"/>
                <a:ea typeface="微软雅黑" panose="020B0503020204020204" pitchFamily="34" charset="-122"/>
              </a:rPr>
              <a:t>偏移</a:t>
            </a:r>
            <a:r>
              <a:rPr kumimoji="1" lang="en-US" altLang="zh-CN" sz="1600" dirty="0">
                <a:latin typeface="微软雅黑" panose="020B0503020204020204" pitchFamily="34" charset="-122"/>
                <a:ea typeface="微软雅黑" panose="020B0503020204020204" pitchFamily="34" charset="-122"/>
              </a:rPr>
              <a:t>4</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个字节可以找到</a:t>
            </a:r>
          </a:p>
          <a:p>
            <a:pPr fontAlgn="auto">
              <a:spcBef>
                <a:spcPts val="0"/>
              </a:spcBef>
              <a:spcAft>
                <a:spcPts val="0"/>
              </a:spcAft>
            </a:pPr>
            <a:r>
              <a:rPr kumimoji="1" lang="zh-CN" altLang="en-US" sz="1600" dirty="0">
                <a:solidFill>
                  <a:srgbClr val="FF0000"/>
                </a:solidFill>
                <a:latin typeface="微软雅黑" panose="020B0503020204020204" pitchFamily="34" charset="-122"/>
                <a:ea typeface="微软雅黑" panose="020B0503020204020204" pitchFamily="34" charset="-122"/>
              </a:rPr>
              <a:t>第三个元素</a:t>
            </a:r>
            <a:r>
              <a:rPr kumimoji="1" lang="en-US" altLang="zh-CN" sz="1600" dirty="0">
                <a:solidFill>
                  <a:srgbClr val="FF0000"/>
                </a:solidFill>
                <a:latin typeface="微软雅黑" panose="020B0503020204020204" pitchFamily="34" charset="-122"/>
                <a:ea typeface="微软雅黑" panose="020B0503020204020204" pitchFamily="34" charset="-122"/>
              </a:rPr>
              <a:t>30</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通过</a:t>
            </a:r>
            <a:r>
              <a:rPr kumimoji="1" lang="en-US" altLang="zh-CN" sz="1600" dirty="0">
                <a:latin typeface="微软雅黑" panose="020B0503020204020204" pitchFamily="34" charset="-122"/>
                <a:ea typeface="微软雅黑" panose="020B0503020204020204" pitchFamily="34" charset="-122"/>
              </a:rPr>
              <a:t>0x11</a:t>
            </a:r>
            <a:r>
              <a:rPr kumimoji="1" lang="zh-CN" altLang="en-US" sz="1600" dirty="0">
                <a:latin typeface="微软雅黑" panose="020B0503020204020204" pitchFamily="34" charset="-122"/>
                <a:ea typeface="微软雅黑" panose="020B0503020204020204" pitchFamily="34" charset="-122"/>
              </a:rPr>
              <a:t>偏移</a:t>
            </a:r>
            <a:r>
              <a:rPr kumimoji="1" lang="en-US" altLang="zh-CN" sz="1600" dirty="0">
                <a:latin typeface="微软雅黑" panose="020B0503020204020204" pitchFamily="34" charset="-122"/>
                <a:ea typeface="微软雅黑" panose="020B0503020204020204" pitchFamily="34" charset="-122"/>
              </a:rPr>
              <a:t>4</a:t>
            </a:r>
            <a:r>
              <a:rPr kumimoji="1" lang="zh-CN" altLang="en-US" sz="1600" dirty="0">
                <a:latin typeface="微软雅黑" panose="020B0503020204020204" pitchFamily="34" charset="-122"/>
                <a:ea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rPr>
              <a:t>2</a:t>
            </a:r>
            <a:r>
              <a:rPr kumimoji="1" lang="zh-CN" altLang="en-US" sz="1600" dirty="0">
                <a:latin typeface="微软雅黑" panose="020B0503020204020204" pitchFamily="34" charset="-122"/>
                <a:ea typeface="微软雅黑" panose="020B0503020204020204" pitchFamily="34" charset="-122"/>
              </a:rPr>
              <a:t>个字节可以找到</a:t>
            </a:r>
            <a:endParaRPr kumimoji="1" lang="en-US" altLang="zh-CN" sz="16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6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查找数据的公示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0x11</a:t>
            </a:r>
            <a:r>
              <a:rPr kumimoji="1" lang="zh-CN" altLang="en-US" sz="1600" dirty="0">
                <a:latin typeface="微软雅黑" panose="020B0503020204020204" pitchFamily="34" charset="-122"/>
                <a:ea typeface="微软雅黑" panose="020B0503020204020204" pitchFamily="34" charset="-122"/>
              </a:rPr>
              <a:t> 偏移 </a:t>
            </a:r>
            <a:r>
              <a:rPr kumimoji="1" lang="en-US" altLang="zh-CN" sz="1600" b="1" dirty="0">
                <a:solidFill>
                  <a:srgbClr val="FF0000"/>
                </a:solidFill>
                <a:latin typeface="微软雅黑" panose="020B0503020204020204" pitchFamily="34" charset="-122"/>
                <a:ea typeface="微软雅黑" panose="020B0503020204020204" pitchFamily="34" charset="-122"/>
              </a:rPr>
              <a:t>4</a:t>
            </a:r>
            <a:r>
              <a:rPr kumimoji="1" lang="zh-CN" altLang="en-US" sz="1600" b="1" dirty="0">
                <a:solidFill>
                  <a:srgbClr val="FF0000"/>
                </a:solidFill>
                <a:latin typeface="微软雅黑" panose="020B0503020204020204" pitchFamily="34" charset="-122"/>
                <a:ea typeface="微软雅黑" panose="020B0503020204020204" pitchFamily="34" charset="-122"/>
              </a:rPr>
              <a:t> * </a:t>
            </a:r>
            <a:r>
              <a:rPr kumimoji="1" lang="en-US" altLang="zh-CN" sz="1600" b="1" dirty="0">
                <a:solidFill>
                  <a:srgbClr val="FF0000"/>
                </a:solidFill>
                <a:latin typeface="微软雅黑" panose="020B0503020204020204" pitchFamily="34" charset="-122"/>
                <a:ea typeface="微软雅黑" panose="020B0503020204020204" pitchFamily="34" charset="-122"/>
              </a:rPr>
              <a:t>(n-1)</a:t>
            </a:r>
            <a:r>
              <a:rPr kumimoji="1" lang="zh-CN" altLang="en-US" sz="1600" b="1" dirty="0">
                <a:solidFill>
                  <a:srgbClr val="FF0000"/>
                </a:solidFill>
                <a:latin typeface="微软雅黑" panose="020B0503020204020204" pitchFamily="34" charset="-122"/>
                <a:ea typeface="微软雅黑" panose="020B0503020204020204" pitchFamily="34" charset="-122"/>
              </a:rPr>
              <a:t> </a:t>
            </a:r>
            <a:r>
              <a:rPr kumimoji="1" lang="zh-CN" altLang="en-US" sz="1600" dirty="0">
                <a:latin typeface="微软雅黑" panose="020B0503020204020204" pitchFamily="34" charset="-122"/>
                <a:ea typeface="微软雅黑" panose="020B0503020204020204" pitchFamily="34" charset="-122"/>
              </a:rPr>
              <a:t>个字节 </a:t>
            </a:r>
          </a:p>
          <a:p>
            <a:pPr fontAlgn="auto">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60B6013E-B01C-7703-BA9E-FA7E6D898B0C}"/>
              </a:ext>
            </a:extLst>
          </p:cNvPr>
          <p:cNvSpPr>
            <a:spLocks noGrp="1"/>
          </p:cNvSpPr>
          <p:nvPr>
            <p:ph type="body" sz="quarter" idx="10"/>
          </p:nvPr>
        </p:nvSpPr>
        <p:spPr/>
        <p:txBody>
          <a:bodyPr/>
          <a:lstStyle/>
          <a:p>
            <a:r>
              <a:rPr lang="zh-CN" altLang="en-US" dirty="0"/>
              <a:t>顺序表：一体式存储方式</a:t>
            </a:r>
          </a:p>
        </p:txBody>
      </p:sp>
    </p:spTree>
    <p:extLst>
      <p:ext uri="{BB962C8B-B14F-4D97-AF65-F5344CB8AC3E}">
        <p14:creationId xmlns:p14="http://schemas.microsoft.com/office/powerpoint/2010/main" val="3343382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610855" y="1911410"/>
            <a:ext cx="2921826" cy="338554"/>
          </a:xfrm>
          <a:prstGeom prst="rect">
            <a:avLst/>
          </a:prstGeom>
          <a:noFill/>
        </p:spPr>
        <p:txBody>
          <a:bodyPr wrap="none" rtlCol="0">
            <a:spAutoFit/>
          </a:bodyPr>
          <a:lstStyle/>
          <a:p>
            <a:pPr fontAlgn="auto">
              <a:spcBef>
                <a:spcPts val="0"/>
              </a:spcBef>
              <a:spcAft>
                <a:spcPts val="0"/>
              </a:spcAft>
            </a:pPr>
            <a:r>
              <a:rPr kumimoji="1" lang="en-US" altLang="zh-CN" sz="1600" dirty="0" err="1">
                <a:solidFill>
                  <a:srgbClr val="FF0000"/>
                </a:solidFill>
                <a:latin typeface="微软雅黑" panose="020B0503020204020204" pitchFamily="34" charset="-122"/>
                <a:ea typeface="微软雅黑" panose="020B0503020204020204" pitchFamily="34" charset="-122"/>
              </a:rPr>
              <a:t>num</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10</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a:t>
            </a:r>
            <a:r>
              <a:rPr kumimoji="1" lang="zh-CN" altLang="en-US" sz="1600" dirty="0">
                <a:solidFill>
                  <a:srgbClr val="FF0000"/>
                </a:solidFill>
                <a:latin typeface="微软雅黑" panose="020B0503020204020204" pitchFamily="34" charset="-122"/>
                <a:ea typeface="微软雅黑" panose="020B0503020204020204" pitchFamily="34" charset="-122"/>
              </a:rPr>
              <a:t> </a:t>
            </a:r>
            <a:r>
              <a:rPr kumimoji="1" lang="en-US" altLang="zh-CN" sz="1600" dirty="0">
                <a:solidFill>
                  <a:srgbClr val="FF0000"/>
                </a:solidFill>
                <a:latin typeface="微软雅黑" panose="020B0503020204020204" pitchFamily="34" charset="-122"/>
                <a:ea typeface="微软雅黑" panose="020B0503020204020204" pitchFamily="34" charset="-122"/>
              </a:rPr>
              <a:t>“ABC”]</a:t>
            </a:r>
          </a:p>
        </p:txBody>
      </p:sp>
      <p:sp>
        <p:nvSpPr>
          <p:cNvPr id="35" name="矩形 34"/>
          <p:cNvSpPr/>
          <p:nvPr/>
        </p:nvSpPr>
        <p:spPr>
          <a:xfrm>
            <a:off x="2981905" y="2857332"/>
            <a:ext cx="1602721" cy="295009"/>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2981256" y="3148391"/>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493041" y="3058012"/>
            <a:ext cx="505267" cy="420564"/>
          </a:xfrm>
          <a:prstGeom prst="rect">
            <a:avLst/>
          </a:prstGeom>
          <a:noFill/>
        </p:spPr>
        <p:txBody>
          <a:bodyPr wrap="none" rtlCol="0">
            <a:spAutoFit/>
          </a:bodyPr>
          <a:lstStyle/>
          <a:p>
            <a:pPr fontAlgn="auto">
              <a:spcBef>
                <a:spcPts val="0"/>
              </a:spcBef>
              <a:spcAft>
                <a:spcPts val="0"/>
              </a:spcAft>
            </a:pPr>
            <a:r>
              <a:rPr kumimoji="1" lang="en-US" altLang="zh-CN" sz="2133" dirty="0">
                <a:solidFill>
                  <a:schemeClr val="bg1"/>
                </a:solidFill>
                <a:latin typeface="微软雅黑" panose="020B0503020204020204" pitchFamily="34" charset="-122"/>
                <a:ea typeface="微软雅黑" panose="020B0503020204020204" pitchFamily="34" charset="-122"/>
              </a:rPr>
              <a:t>10</a:t>
            </a:r>
            <a:endParaRPr kumimoji="1" lang="zh-CN" altLang="en-US" sz="2133"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829292" y="2482535"/>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0x11</a:t>
            </a:r>
            <a:endParaRPr kumimoji="1" lang="zh-CN" altLang="en-US" sz="16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2301154" y="3758128"/>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第二</a:t>
            </a:r>
          </a:p>
        </p:txBody>
      </p:sp>
      <p:sp>
        <p:nvSpPr>
          <p:cNvPr id="69" name="文本框 68"/>
          <p:cNvSpPr txBox="1"/>
          <p:nvPr/>
        </p:nvSpPr>
        <p:spPr>
          <a:xfrm>
            <a:off x="2305034" y="4065218"/>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第三</a:t>
            </a:r>
          </a:p>
        </p:txBody>
      </p:sp>
      <p:sp>
        <p:nvSpPr>
          <p:cNvPr id="74" name="文本框 73"/>
          <p:cNvSpPr txBox="1"/>
          <p:nvPr/>
        </p:nvSpPr>
        <p:spPr>
          <a:xfrm>
            <a:off x="2305034" y="2760892"/>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第一</a:t>
            </a:r>
          </a:p>
        </p:txBody>
      </p:sp>
      <p:sp>
        <p:nvSpPr>
          <p:cNvPr id="79" name="文本框 78"/>
          <p:cNvSpPr txBox="1"/>
          <p:nvPr/>
        </p:nvSpPr>
        <p:spPr>
          <a:xfrm>
            <a:off x="1597638" y="1747087"/>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0x11</a:t>
            </a:r>
            <a:endParaRPr kumimoji="1"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48649" y="5300953"/>
            <a:ext cx="6683240" cy="1526123"/>
          </a:xfrm>
          <a:prstGeom prst="rect">
            <a:avLst/>
          </a:prstGeom>
          <a:noFill/>
        </p:spPr>
        <p:txBody>
          <a:bodyPr wrap="none" rtlCol="0">
            <a:spAutoFit/>
          </a:bodyPr>
          <a:lstStyle/>
          <a:p>
            <a:pPr fontAlgn="auto">
              <a:lnSpc>
                <a:spcPct val="150000"/>
              </a:lnSpc>
              <a:spcBef>
                <a:spcPts val="0"/>
              </a:spcBef>
              <a:spcAft>
                <a:spcPts val="0"/>
              </a:spcAft>
            </a:pPr>
            <a:r>
              <a:rPr kumimoji="1" lang="en-US" altLang="zh-CN" sz="1600" dirty="0" err="1">
                <a:solidFill>
                  <a:srgbClr val="FF0000"/>
                </a:solidFill>
                <a:latin typeface="微软雅黑" panose="020B0503020204020204" pitchFamily="34" charset="-122"/>
                <a:ea typeface="微软雅黑" panose="020B0503020204020204" pitchFamily="34" charset="-122"/>
              </a:rPr>
              <a:t>num</a:t>
            </a:r>
            <a:r>
              <a:rPr kumimoji="1" lang="zh-CN" altLang="en-US" sz="1600" dirty="0">
                <a:latin typeface="微软雅黑" panose="020B0503020204020204" pitchFamily="34" charset="-122"/>
                <a:ea typeface="微软雅黑" panose="020B0503020204020204" pitchFamily="34" charset="-122"/>
              </a:rPr>
              <a:t>会记录列表的</a:t>
            </a:r>
            <a:r>
              <a:rPr kumimoji="1" lang="zh-CN" altLang="en-US" sz="1600" b="1" dirty="0">
                <a:solidFill>
                  <a:srgbClr val="FF0000"/>
                </a:solidFill>
                <a:latin typeface="微软雅黑" panose="020B0503020204020204" pitchFamily="34" charset="-122"/>
                <a:ea typeface="微软雅黑" panose="020B0503020204020204" pitchFamily="34" charset="-122"/>
              </a:rPr>
              <a:t>首元素</a:t>
            </a:r>
            <a:r>
              <a:rPr kumimoji="1" lang="zh-CN" altLang="en-US" sz="1600" dirty="0">
                <a:latin typeface="微软雅黑" panose="020B0503020204020204" pitchFamily="34" charset="-122"/>
                <a:ea typeface="微软雅黑" panose="020B0503020204020204" pitchFamily="34" charset="-122"/>
              </a:rPr>
              <a:t>地址</a:t>
            </a:r>
            <a:r>
              <a:rPr kumimoji="1" lang="en-US" altLang="zh-CN" sz="1600" dirty="0">
                <a:latin typeface="微软雅黑" panose="020B0503020204020204" pitchFamily="34" charset="-122"/>
                <a:ea typeface="微软雅黑" panose="020B0503020204020204" pitchFamily="34" charset="-122"/>
              </a:rPr>
              <a:t>0x11</a:t>
            </a:r>
          </a:p>
          <a:p>
            <a:pPr fontAlgn="auto">
              <a:lnSpc>
                <a:spcPct val="150000"/>
              </a:lnSpc>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由于列表中数据</a:t>
            </a:r>
            <a:r>
              <a:rPr kumimoji="1" lang="zh-CN" altLang="en-US" sz="1600" b="1" dirty="0">
                <a:solidFill>
                  <a:srgbClr val="FF0000"/>
                </a:solidFill>
                <a:latin typeface="微软雅黑" panose="020B0503020204020204" pitchFamily="34" charset="-122"/>
                <a:ea typeface="微软雅黑" panose="020B0503020204020204" pitchFamily="34" charset="-122"/>
              </a:rPr>
              <a:t>大小不固定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偏移量也不确定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无法通过偏移的方式查找</a:t>
            </a:r>
            <a:endParaRPr kumimoji="1" lang="en-US" altLang="zh-CN" sz="1600" dirty="0">
              <a:solidFill>
                <a:srgbClr val="FF0000"/>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endParaRPr kumimoji="1" lang="en-US" altLang="zh-CN" sz="1600" dirty="0">
              <a:solidFill>
                <a:srgbClr val="FF0000"/>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30" name="矩形 29"/>
          <p:cNvSpPr/>
          <p:nvPr/>
        </p:nvSpPr>
        <p:spPr>
          <a:xfrm>
            <a:off x="2981256" y="3383975"/>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981256" y="3587585"/>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2981256" y="3823169"/>
            <a:ext cx="1602721" cy="295009"/>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6" name="矩形 45"/>
          <p:cNvSpPr/>
          <p:nvPr/>
        </p:nvSpPr>
        <p:spPr>
          <a:xfrm>
            <a:off x="2980606" y="4114229"/>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7" name="矩形 46"/>
          <p:cNvSpPr/>
          <p:nvPr/>
        </p:nvSpPr>
        <p:spPr>
          <a:xfrm>
            <a:off x="2980606" y="4349813"/>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8" name="矩形 47"/>
          <p:cNvSpPr/>
          <p:nvPr/>
        </p:nvSpPr>
        <p:spPr>
          <a:xfrm>
            <a:off x="2980606" y="4553422"/>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4" name="文本占位符 3">
            <a:extLst>
              <a:ext uri="{FF2B5EF4-FFF2-40B4-BE49-F238E27FC236}">
                <a16:creationId xmlns:a16="http://schemas.microsoft.com/office/drawing/2014/main" id="{F88FE7D8-8290-69C6-A366-6C03C000182A}"/>
              </a:ext>
            </a:extLst>
          </p:cNvPr>
          <p:cNvSpPr>
            <a:spLocks noGrp="1"/>
          </p:cNvSpPr>
          <p:nvPr>
            <p:ph type="body" sz="quarter" idx="10"/>
          </p:nvPr>
        </p:nvSpPr>
        <p:spPr/>
        <p:txBody>
          <a:bodyPr/>
          <a:lstStyle/>
          <a:p>
            <a:r>
              <a:rPr lang="zh-CN" altLang="en-US" dirty="0"/>
              <a:t>顺序表：分离式存储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19983" y="2857332"/>
            <a:ext cx="1602721" cy="295009"/>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2619334" y="3148391"/>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986367" y="3048012"/>
            <a:ext cx="803425" cy="420564"/>
          </a:xfrm>
          <a:prstGeom prst="rect">
            <a:avLst/>
          </a:prstGeom>
          <a:noFill/>
        </p:spPr>
        <p:txBody>
          <a:bodyPr wrap="none" rtlCol="0">
            <a:spAutoFit/>
          </a:bodyPr>
          <a:lstStyle/>
          <a:p>
            <a:pPr fontAlgn="auto">
              <a:spcBef>
                <a:spcPts val="0"/>
              </a:spcBef>
              <a:spcAft>
                <a:spcPts val="0"/>
              </a:spcAft>
            </a:pPr>
            <a:r>
              <a:rPr kumimoji="1" lang="en-US" altLang="zh-CN" sz="2133" dirty="0">
                <a:solidFill>
                  <a:schemeClr val="bg1"/>
                </a:solidFill>
                <a:latin typeface="微软雅黑" panose="020B0503020204020204" pitchFamily="34" charset="-122"/>
                <a:ea typeface="微软雅黑" panose="020B0503020204020204" pitchFamily="34" charset="-122"/>
              </a:rPr>
              <a:t>0x99</a:t>
            </a:r>
            <a:endParaRPr kumimoji="1" lang="zh-CN" altLang="en-US" sz="2133"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71496" y="2484748"/>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0x11</a:t>
            </a:r>
            <a:endParaRPr kumimoji="1" lang="zh-CN" altLang="en-US" sz="16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939232" y="3758128"/>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第二</a:t>
            </a:r>
          </a:p>
        </p:txBody>
      </p:sp>
      <p:sp>
        <p:nvSpPr>
          <p:cNvPr id="69" name="文本框 68"/>
          <p:cNvSpPr txBox="1"/>
          <p:nvPr/>
        </p:nvSpPr>
        <p:spPr>
          <a:xfrm>
            <a:off x="1926848" y="4789118"/>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第三</a:t>
            </a:r>
          </a:p>
        </p:txBody>
      </p:sp>
      <p:sp>
        <p:nvSpPr>
          <p:cNvPr id="74" name="文本框 73"/>
          <p:cNvSpPr txBox="1"/>
          <p:nvPr/>
        </p:nvSpPr>
        <p:spPr>
          <a:xfrm>
            <a:off x="1939232" y="2770928"/>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第一</a:t>
            </a:r>
          </a:p>
        </p:txBody>
      </p:sp>
      <p:sp>
        <p:nvSpPr>
          <p:cNvPr id="30" name="矩形 29"/>
          <p:cNvSpPr/>
          <p:nvPr/>
        </p:nvSpPr>
        <p:spPr>
          <a:xfrm>
            <a:off x="2619334" y="3383975"/>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619334" y="3587585"/>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2619334" y="3823169"/>
            <a:ext cx="1602721" cy="295009"/>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p:cNvSpPr/>
          <p:nvPr/>
        </p:nvSpPr>
        <p:spPr>
          <a:xfrm>
            <a:off x="2618684" y="4114229"/>
            <a:ext cx="1602721" cy="235983"/>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p:cNvSpPr/>
          <p:nvPr/>
        </p:nvSpPr>
        <p:spPr>
          <a:xfrm>
            <a:off x="2618684" y="4349813"/>
            <a:ext cx="1602721" cy="235983"/>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2618684" y="4553422"/>
            <a:ext cx="1602721" cy="235983"/>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1248649" y="2031214"/>
            <a:ext cx="6187912" cy="338554"/>
          </a:xfrm>
          <a:prstGeom prst="rect">
            <a:avLst/>
          </a:prstGeom>
          <a:noFill/>
        </p:spPr>
        <p:txBody>
          <a:bodyPr wrap="none" rtlCol="0">
            <a:spAutoFit/>
          </a:bodyPr>
          <a:lstStyle/>
          <a:p>
            <a:pPr fontAlgn="auto">
              <a:spcBef>
                <a:spcPts val="0"/>
              </a:spcBef>
              <a:spcAft>
                <a:spcPts val="0"/>
              </a:spcAft>
            </a:pPr>
            <a:r>
              <a:rPr kumimoji="1" lang="zh-CN" altLang="en-US" sz="1600" dirty="0">
                <a:solidFill>
                  <a:srgbClr val="FF0000"/>
                </a:solidFill>
                <a:latin typeface="微软雅黑" panose="020B0503020204020204" pitchFamily="34" charset="-122"/>
                <a:ea typeface="微软雅黑" panose="020B0503020204020204" pitchFamily="34" charset="-122"/>
              </a:rPr>
              <a:t>地址</a:t>
            </a:r>
            <a:r>
              <a:rPr kumimoji="1" lang="zh-CN" altLang="en-US" sz="1600" dirty="0">
                <a:latin typeface="微软雅黑" panose="020B0503020204020204" pitchFamily="34" charset="-122"/>
                <a:ea typeface="微软雅黑" panose="020B0503020204020204" pitchFamily="34" charset="-122"/>
              </a:rPr>
              <a:t>的大小为</a:t>
            </a:r>
            <a:r>
              <a:rPr kumimoji="1" lang="en-US" altLang="zh-CN" sz="1600" dirty="0">
                <a:latin typeface="微软雅黑" panose="020B0503020204020204" pitchFamily="34" charset="-122"/>
                <a:ea typeface="微软雅黑" panose="020B0503020204020204" pitchFamily="34" charset="-122"/>
              </a:rPr>
              <a:t>4</a:t>
            </a:r>
            <a:r>
              <a:rPr kumimoji="1" lang="zh-CN" altLang="en-US" sz="1600" dirty="0">
                <a:latin typeface="微软雅黑" panose="020B0503020204020204" pitchFamily="34" charset="-122"/>
                <a:ea typeface="微软雅黑" panose="020B0503020204020204" pitchFamily="34" charset="-122"/>
              </a:rPr>
              <a:t>字节是</a:t>
            </a:r>
            <a:r>
              <a:rPr kumimoji="1" lang="zh-CN" altLang="en-US" sz="1600" dirty="0">
                <a:solidFill>
                  <a:srgbClr val="FF0000"/>
                </a:solidFill>
                <a:latin typeface="微软雅黑" panose="020B0503020204020204" pitchFamily="34" charset="-122"/>
                <a:ea typeface="微软雅黑" panose="020B0503020204020204" pitchFamily="34" charset="-122"/>
              </a:rPr>
              <a:t>固定</a:t>
            </a:r>
            <a:r>
              <a:rPr kumimoji="1" lang="zh-CN" altLang="en-US" sz="1600" dirty="0">
                <a:latin typeface="微软雅黑" panose="020B0503020204020204" pitchFamily="34" charset="-122"/>
                <a:ea typeface="微软雅黑" panose="020B0503020204020204" pitchFamily="34" charset="-122"/>
              </a:rPr>
              <a:t>的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我们可以不存储数据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而是</a:t>
            </a:r>
            <a:r>
              <a:rPr kumimoji="1" lang="zh-CN" altLang="en-US" sz="1600" dirty="0">
                <a:solidFill>
                  <a:srgbClr val="FF0000"/>
                </a:solidFill>
                <a:latin typeface="微软雅黑" panose="020B0503020204020204" pitchFamily="34" charset="-122"/>
                <a:ea typeface="微软雅黑" panose="020B0503020204020204" pitchFamily="34" charset="-122"/>
              </a:rPr>
              <a:t>存储地址</a:t>
            </a:r>
          </a:p>
        </p:txBody>
      </p:sp>
      <p:sp>
        <p:nvSpPr>
          <p:cNvPr id="21" name="文本框 20"/>
          <p:cNvSpPr txBox="1"/>
          <p:nvPr/>
        </p:nvSpPr>
        <p:spPr>
          <a:xfrm>
            <a:off x="1248283" y="1774418"/>
            <a:ext cx="2921826" cy="338554"/>
          </a:xfrm>
          <a:prstGeom prst="rect">
            <a:avLst/>
          </a:prstGeom>
          <a:noFill/>
        </p:spPr>
        <p:txBody>
          <a:bodyPr wrap="none" rtlCol="0">
            <a:spAutoFit/>
          </a:bodyPr>
          <a:lstStyle/>
          <a:p>
            <a:pPr fontAlgn="auto">
              <a:spcBef>
                <a:spcPts val="0"/>
              </a:spcBef>
              <a:spcAft>
                <a:spcPts val="0"/>
              </a:spcAft>
            </a:pPr>
            <a:r>
              <a:rPr kumimoji="1" lang="en-US" altLang="zh-CN" sz="1600" dirty="0" err="1">
                <a:latin typeface="微软雅黑" panose="020B0503020204020204" pitchFamily="34" charset="-122"/>
                <a:ea typeface="微软雅黑" panose="020B0503020204020204" pitchFamily="34" charset="-122"/>
              </a:rPr>
              <a:t>num</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10</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“ABC”]</a:t>
            </a:r>
          </a:p>
        </p:txBody>
      </p:sp>
      <p:sp>
        <p:nvSpPr>
          <p:cNvPr id="22" name="矩形 21"/>
          <p:cNvSpPr/>
          <p:nvPr/>
        </p:nvSpPr>
        <p:spPr>
          <a:xfrm>
            <a:off x="2618684" y="4800849"/>
            <a:ext cx="1602721" cy="295009"/>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p:cNvSpPr/>
          <p:nvPr/>
        </p:nvSpPr>
        <p:spPr>
          <a:xfrm>
            <a:off x="2618035" y="5091909"/>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2618035" y="5327493"/>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2618035" y="5531102"/>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2986368" y="4039836"/>
            <a:ext cx="803425" cy="420564"/>
          </a:xfrm>
          <a:prstGeom prst="rect">
            <a:avLst/>
          </a:prstGeom>
          <a:noFill/>
        </p:spPr>
        <p:txBody>
          <a:bodyPr wrap="none" rtlCol="0">
            <a:spAutoFit/>
          </a:bodyPr>
          <a:lstStyle/>
          <a:p>
            <a:pPr fontAlgn="auto">
              <a:spcBef>
                <a:spcPts val="0"/>
              </a:spcBef>
              <a:spcAft>
                <a:spcPts val="0"/>
              </a:spcAft>
            </a:pPr>
            <a:r>
              <a:rPr kumimoji="1" lang="en-US" altLang="zh-CN" sz="2133" dirty="0">
                <a:solidFill>
                  <a:schemeClr val="bg1"/>
                </a:solidFill>
                <a:latin typeface="微软雅黑" panose="020B0503020204020204" pitchFamily="34" charset="-122"/>
                <a:ea typeface="微软雅黑" panose="020B0503020204020204" pitchFamily="34" charset="-122"/>
              </a:rPr>
              <a:t>0x88</a:t>
            </a:r>
            <a:endParaRPr kumimoji="1" lang="zh-CN" altLang="en-US" sz="2133"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986367" y="5073365"/>
            <a:ext cx="803425" cy="420564"/>
          </a:xfrm>
          <a:prstGeom prst="rect">
            <a:avLst/>
          </a:prstGeom>
          <a:noFill/>
        </p:spPr>
        <p:txBody>
          <a:bodyPr wrap="none" rtlCol="0">
            <a:spAutoFit/>
          </a:bodyPr>
          <a:lstStyle/>
          <a:p>
            <a:pPr fontAlgn="auto">
              <a:spcBef>
                <a:spcPts val="0"/>
              </a:spcBef>
              <a:spcAft>
                <a:spcPts val="0"/>
              </a:spcAft>
            </a:pPr>
            <a:r>
              <a:rPr kumimoji="1" lang="en-US" altLang="zh-CN" sz="2133" dirty="0">
                <a:solidFill>
                  <a:schemeClr val="bg1"/>
                </a:solidFill>
                <a:latin typeface="微软雅黑" panose="020B0503020204020204" pitchFamily="34" charset="-122"/>
                <a:ea typeface="微软雅黑" panose="020B0503020204020204" pitchFamily="34" charset="-122"/>
              </a:rPr>
              <a:t>0x77</a:t>
            </a:r>
            <a:endParaRPr kumimoji="1" lang="zh-CN" altLang="en-US" sz="2133"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6096795" y="2840212"/>
            <a:ext cx="1594824" cy="295009"/>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p:cNvSpPr/>
          <p:nvPr/>
        </p:nvSpPr>
        <p:spPr>
          <a:xfrm>
            <a:off x="6096146" y="3131271"/>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6614095" y="3039556"/>
            <a:ext cx="505267" cy="420564"/>
          </a:xfrm>
          <a:prstGeom prst="rect">
            <a:avLst/>
          </a:prstGeom>
          <a:noFill/>
        </p:spPr>
        <p:txBody>
          <a:bodyPr wrap="none" rtlCol="0">
            <a:spAutoFit/>
          </a:bodyPr>
          <a:lstStyle/>
          <a:p>
            <a:pPr fontAlgn="auto">
              <a:spcBef>
                <a:spcPts val="0"/>
              </a:spcBef>
              <a:spcAft>
                <a:spcPts val="0"/>
              </a:spcAft>
            </a:pPr>
            <a:r>
              <a:rPr kumimoji="1" lang="en-US" altLang="zh-CN" sz="2133" dirty="0">
                <a:solidFill>
                  <a:schemeClr val="bg1"/>
                </a:solidFill>
                <a:latin typeface="微软雅黑" panose="020B0503020204020204" pitchFamily="34" charset="-122"/>
                <a:ea typeface="微软雅黑" panose="020B0503020204020204" pitchFamily="34" charset="-122"/>
              </a:rPr>
              <a:t>10</a:t>
            </a:r>
            <a:endParaRPr kumimoji="1" lang="zh-CN" altLang="en-US" sz="2133"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6096146" y="3366855"/>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6096146" y="3570465"/>
            <a:ext cx="1602721" cy="235983"/>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6000135" y="2532903"/>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0x99</a:t>
            </a:r>
            <a:endParaRPr kumimoji="1" lang="zh-CN" altLang="en-US" sz="1600" dirty="0">
              <a:latin typeface="微软雅黑" panose="020B0503020204020204" pitchFamily="34" charset="-122"/>
              <a:ea typeface="微软雅黑" panose="020B0503020204020204" pitchFamily="34" charset="-122"/>
            </a:endParaRPr>
          </a:p>
        </p:txBody>
      </p:sp>
      <p:cxnSp>
        <p:nvCxnSpPr>
          <p:cNvPr id="9" name="直线箭头连接符 8"/>
          <p:cNvCxnSpPr/>
          <p:nvPr/>
        </p:nvCxnSpPr>
        <p:spPr>
          <a:xfrm>
            <a:off x="4272592" y="3332989"/>
            <a:ext cx="172754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矩形 38"/>
          <p:cNvSpPr/>
          <p:nvPr/>
        </p:nvSpPr>
        <p:spPr>
          <a:xfrm>
            <a:off x="6103506" y="4252265"/>
            <a:ext cx="1602721" cy="295009"/>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1" name="文本框 40"/>
          <p:cNvSpPr txBox="1"/>
          <p:nvPr/>
        </p:nvSpPr>
        <p:spPr>
          <a:xfrm>
            <a:off x="6000135" y="3934434"/>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0x88</a:t>
            </a:r>
            <a:endParaRPr kumimoji="1" lang="zh-CN" altLang="en-US" sz="1600" dirty="0">
              <a:latin typeface="微软雅黑" panose="020B0503020204020204" pitchFamily="34" charset="-122"/>
              <a:ea typeface="微软雅黑" panose="020B0503020204020204" pitchFamily="34" charset="-122"/>
            </a:endParaRPr>
          </a:p>
        </p:txBody>
      </p:sp>
      <p:sp>
        <p:nvSpPr>
          <p:cNvPr id="42" name="矩形 41"/>
          <p:cNvSpPr/>
          <p:nvPr/>
        </p:nvSpPr>
        <p:spPr>
          <a:xfrm>
            <a:off x="6088898" y="5134581"/>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3" name="矩形 42"/>
          <p:cNvSpPr/>
          <p:nvPr/>
        </p:nvSpPr>
        <p:spPr>
          <a:xfrm>
            <a:off x="6088898" y="5370165"/>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4" name="矩形 43"/>
          <p:cNvSpPr/>
          <p:nvPr/>
        </p:nvSpPr>
        <p:spPr>
          <a:xfrm>
            <a:off x="6088898" y="5573774"/>
            <a:ext cx="1602721" cy="23598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文本框 9"/>
          <p:cNvSpPr txBox="1"/>
          <p:nvPr/>
        </p:nvSpPr>
        <p:spPr>
          <a:xfrm>
            <a:off x="6000135" y="4855150"/>
            <a:ext cx="649537" cy="338554"/>
          </a:xfrm>
          <a:prstGeom prst="rect">
            <a:avLst/>
          </a:prstGeom>
          <a:noFill/>
        </p:spPr>
        <p:txBody>
          <a:bodyPr wrap="none" rtlCol="0">
            <a:spAutoFit/>
          </a:bodyPr>
          <a:lstStyle/>
          <a:p>
            <a:pPr fontAlgn="auto">
              <a:spcBef>
                <a:spcPts val="0"/>
              </a:spcBef>
              <a:spcAft>
                <a:spcPts val="0"/>
              </a:spcAft>
            </a:pPr>
            <a:r>
              <a:rPr kumimoji="1" lang="en-US" altLang="zh-CN" sz="1600" dirty="0">
                <a:latin typeface="微软雅黑" panose="020B0503020204020204" pitchFamily="34" charset="-122"/>
                <a:ea typeface="微软雅黑" panose="020B0503020204020204" pitchFamily="34" charset="-122"/>
              </a:rPr>
              <a:t>0x77</a:t>
            </a:r>
            <a:endParaRPr kumimoji="1" lang="zh-CN" altLang="en-US" sz="1600" dirty="0">
              <a:latin typeface="微软雅黑" panose="020B0503020204020204" pitchFamily="34" charset="-122"/>
              <a:ea typeface="微软雅黑" panose="020B0503020204020204" pitchFamily="34" charset="-122"/>
            </a:endParaRPr>
          </a:p>
        </p:txBody>
      </p:sp>
      <p:cxnSp>
        <p:nvCxnSpPr>
          <p:cNvPr id="50" name="直线箭头连接符 49"/>
          <p:cNvCxnSpPr/>
          <p:nvPr/>
        </p:nvCxnSpPr>
        <p:spPr>
          <a:xfrm>
            <a:off x="4272592" y="4399768"/>
            <a:ext cx="172754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直线箭头连接符 50"/>
          <p:cNvCxnSpPr/>
          <p:nvPr/>
        </p:nvCxnSpPr>
        <p:spPr>
          <a:xfrm>
            <a:off x="4272591" y="5370164"/>
            <a:ext cx="172754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占位符 5">
            <a:extLst>
              <a:ext uri="{FF2B5EF4-FFF2-40B4-BE49-F238E27FC236}">
                <a16:creationId xmlns:a16="http://schemas.microsoft.com/office/drawing/2014/main" id="{46AA9B23-58CB-D31C-5B66-01A64B3F4615}"/>
              </a:ext>
            </a:extLst>
          </p:cNvPr>
          <p:cNvSpPr>
            <a:spLocks noGrp="1"/>
          </p:cNvSpPr>
          <p:nvPr>
            <p:ph type="body" sz="quarter" idx="10"/>
          </p:nvPr>
        </p:nvSpPr>
        <p:spPr/>
        <p:txBody>
          <a:bodyPr/>
          <a:lstStyle/>
          <a:p>
            <a:r>
              <a:rPr lang="zh-CN" altLang="en-US" dirty="0"/>
              <a:t>顺序表：分离式存储</a:t>
            </a:r>
          </a:p>
        </p:txBody>
      </p:sp>
    </p:spTree>
    <p:extLst>
      <p:ext uri="{BB962C8B-B14F-4D97-AF65-F5344CB8AC3E}">
        <p14:creationId xmlns:p14="http://schemas.microsoft.com/office/powerpoint/2010/main" val="4087964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1056234" y="2356574"/>
            <a:ext cx="9073008" cy="1077218"/>
          </a:xfrm>
          <a:prstGeom prst="rect">
            <a:avLst/>
          </a:prstGeom>
          <a:noFill/>
        </p:spPr>
        <p:txBody>
          <a:bodyPr wrap="square" rtlCol="0">
            <a:spAutoFit/>
          </a:bodyPr>
          <a:lstStyle/>
          <a:p>
            <a:pPr fontAlgn="auto">
              <a:lnSpc>
                <a:spcPct val="150000"/>
              </a:lnSpc>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无论</a:t>
            </a:r>
            <a:r>
              <a:rPr kumimoji="1" lang="zh-CN" altLang="en-US" sz="1600" dirty="0">
                <a:solidFill>
                  <a:srgbClr val="FF0000"/>
                </a:solidFill>
                <a:latin typeface="微软雅黑" panose="020B0503020204020204" pitchFamily="34" charset="-122"/>
                <a:ea typeface="微软雅黑" panose="020B0503020204020204" pitchFamily="34" charset="-122"/>
              </a:rPr>
              <a:t>一体式结构</a:t>
            </a:r>
            <a:r>
              <a:rPr kumimoji="1" lang="zh-CN" altLang="en-US" sz="1600" dirty="0">
                <a:latin typeface="微软雅黑" panose="020B0503020204020204" pitchFamily="34" charset="-122"/>
                <a:ea typeface="微软雅黑" panose="020B0503020204020204" pitchFamily="34" charset="-122"/>
              </a:rPr>
              <a:t>还是</a:t>
            </a:r>
            <a:r>
              <a:rPr kumimoji="1" lang="zh-CN" altLang="en-US" sz="1600" dirty="0">
                <a:solidFill>
                  <a:srgbClr val="FF0000"/>
                </a:solidFill>
                <a:latin typeface="微软雅黑" panose="020B0503020204020204" pitchFamily="34" charset="-122"/>
                <a:ea typeface="微软雅黑" panose="020B0503020204020204" pitchFamily="34" charset="-122"/>
              </a:rPr>
              <a:t>分离式结构，</a:t>
            </a:r>
            <a:r>
              <a:rPr kumimoji="1" lang="zh-CN" altLang="en-US" sz="1600" dirty="0">
                <a:latin typeface="微软雅黑" panose="020B0503020204020204" pitchFamily="34" charset="-122"/>
                <a:ea typeface="微软雅黑" panose="020B0503020204020204" pitchFamily="34" charset="-122"/>
              </a:rPr>
              <a:t>顺序表在获取数据的时候直接通过下标偏移就可以找到数据所在空间的地址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而无需遍历后才可以获取地址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所以顺序表在</a:t>
            </a:r>
            <a:r>
              <a:rPr kumimoji="1" lang="zh-CN" altLang="en-US" sz="1600" dirty="0">
                <a:solidFill>
                  <a:srgbClr val="FF0000"/>
                </a:solidFill>
                <a:latin typeface="微软雅黑" panose="020B0503020204020204" pitchFamily="34" charset="-122"/>
                <a:ea typeface="微软雅黑" panose="020B0503020204020204" pitchFamily="34" charset="-122"/>
              </a:rPr>
              <a:t>获取地址操作</a:t>
            </a:r>
            <a:r>
              <a:rPr kumimoji="1" lang="zh-CN" altLang="en-US" sz="1600" dirty="0">
                <a:latin typeface="微软雅黑" panose="020B0503020204020204" pitchFamily="34" charset="-122"/>
                <a:ea typeface="微软雅黑" panose="020B0503020204020204" pitchFamily="34" charset="-122"/>
              </a:rPr>
              <a:t>时的时间复杂度 </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O(1)</a:t>
            </a:r>
          </a:p>
          <a:p>
            <a:pPr fontAlgn="auto">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6" name="文本占位符 5">
            <a:extLst>
              <a:ext uri="{FF2B5EF4-FFF2-40B4-BE49-F238E27FC236}">
                <a16:creationId xmlns:a16="http://schemas.microsoft.com/office/drawing/2014/main" id="{46AA9B23-58CB-D31C-5B66-01A64B3F4615}"/>
              </a:ext>
            </a:extLst>
          </p:cNvPr>
          <p:cNvSpPr>
            <a:spLocks noGrp="1"/>
          </p:cNvSpPr>
          <p:nvPr>
            <p:ph type="body" sz="quarter" idx="10"/>
          </p:nvPr>
        </p:nvSpPr>
        <p:spPr>
          <a:xfrm>
            <a:off x="480170" y="821588"/>
            <a:ext cx="10698800" cy="517190"/>
          </a:xfrm>
        </p:spPr>
        <p:txBody>
          <a:bodyPr/>
          <a:lstStyle/>
          <a:p>
            <a:r>
              <a:rPr lang="zh-CN" altLang="en-US" dirty="0"/>
              <a:t>顺序表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E91EC4A-377E-942D-BEBC-EC693ECE2717}"/>
              </a:ext>
            </a:extLst>
          </p:cNvPr>
          <p:cNvSpPr>
            <a:spLocks noGrp="1"/>
          </p:cNvSpPr>
          <p:nvPr>
            <p:ph type="body" sz="quarter" idx="10"/>
          </p:nvPr>
        </p:nvSpPr>
        <p:spPr>
          <a:xfrm>
            <a:off x="4944666" y="1484784"/>
            <a:ext cx="5760538" cy="4511040"/>
          </a:xfrm>
        </p:spPr>
        <p:txBody>
          <a:bodyPr/>
          <a:lstStyle/>
          <a:p>
            <a:pPr marL="0" indent="0">
              <a:buNone/>
            </a:pPr>
            <a:r>
              <a:rPr lang="en-US" altLang="zh-CN" dirty="0"/>
              <a:t>1.</a:t>
            </a:r>
            <a:r>
              <a:rPr lang="zh-CN" altLang="en-US" dirty="0"/>
              <a:t>线性结构根据存储方式可分为哪些类型？</a:t>
            </a:r>
            <a:endParaRPr lang="en-US" altLang="zh-CN" dirty="0"/>
          </a:p>
          <a:p>
            <a:pPr marL="0" indent="0">
              <a:buNone/>
            </a:pPr>
            <a:r>
              <a:rPr lang="zh-CN" altLang="en-US" dirty="0"/>
              <a:t>      </a:t>
            </a:r>
            <a:r>
              <a:rPr lang="zh-CN" altLang="en-US" sz="1600" dirty="0"/>
              <a:t>顺序表和链表</a:t>
            </a:r>
            <a:endParaRPr lang="en-US" altLang="zh-CN" sz="1600" dirty="0"/>
          </a:p>
          <a:p>
            <a:pPr marL="0" indent="0">
              <a:buNone/>
            </a:pPr>
            <a:r>
              <a:rPr lang="en-US" altLang="zh-CN" dirty="0"/>
              <a:t>2.</a:t>
            </a:r>
            <a:r>
              <a:rPr lang="zh-CN" altLang="en-US" dirty="0"/>
              <a:t>顺序表的存储方式有哪两种？</a:t>
            </a:r>
            <a:endParaRPr lang="en-US" altLang="zh-CN" dirty="0"/>
          </a:p>
          <a:p>
            <a:pPr marL="0" indent="0">
              <a:buNone/>
            </a:pPr>
            <a:r>
              <a:rPr lang="zh-CN" altLang="en-US" dirty="0"/>
              <a:t>      </a:t>
            </a:r>
            <a:r>
              <a:rPr lang="zh-CN" altLang="en-US" sz="1600" dirty="0"/>
              <a:t>一体式存储和分离式存储</a:t>
            </a:r>
            <a:endParaRPr lang="en-US" altLang="zh-CN" sz="1600" dirty="0"/>
          </a:p>
          <a:p>
            <a:pPr marL="0" indent="0">
              <a:buNone/>
            </a:pPr>
            <a:r>
              <a:rPr lang="en-US" altLang="zh-CN" dirty="0"/>
              <a:t>3.</a:t>
            </a:r>
            <a:r>
              <a:rPr lang="zh-CN" altLang="en-US" dirty="0"/>
              <a:t>顺序表获取指定位置元素的时间复杂度是？</a:t>
            </a:r>
            <a:endParaRPr lang="en-US" altLang="zh-CN" dirty="0"/>
          </a:p>
          <a:p>
            <a:pPr marL="0" indent="0">
              <a:buNone/>
            </a:pPr>
            <a:r>
              <a:rPr lang="zh-CN" altLang="en-US" dirty="0"/>
              <a:t>      </a:t>
            </a:r>
            <a:r>
              <a:rPr lang="en-US" altLang="zh-CN" sz="1600" dirty="0"/>
              <a:t>O(1)</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Box 9"/>
          <p:cNvSpPr txBox="1">
            <a:spLocks noChangeArrowheads="1"/>
          </p:cNvSpPr>
          <p:nvPr/>
        </p:nvSpPr>
        <p:spPr bwMode="auto">
          <a:xfrm>
            <a:off x="4752645" y="1700808"/>
            <a:ext cx="5759451" cy="383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数据结构的概念</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内存的存储结构</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数据结构的分类</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顺序表存储方式</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FF0000"/>
                </a:solidFill>
                <a:latin typeface="Alibaba PuHuiTi" pitchFamily="18" charset="-122"/>
                <a:ea typeface="Alibaba PuHuiTi" pitchFamily="18" charset="-122"/>
                <a:cs typeface="Alibaba PuHuiTi" pitchFamily="18" charset="-122"/>
              </a:rPr>
              <a:t>顺序表的结构和扩充</a:t>
            </a:r>
            <a:endParaRPr lang="en-US" altLang="zh-CN" dirty="0">
              <a:solidFill>
                <a:srgbClr val="FF0000"/>
              </a:solidFill>
              <a:latin typeface="Alibaba PuHuiTi" pitchFamily="18" charset="-122"/>
              <a:ea typeface="Alibaba PuHuiTi" pitchFamily="18" charset="-122"/>
              <a:cs typeface="Alibaba PuHuiTi" pitchFamily="18" charset="-122"/>
            </a:endParaRPr>
          </a:p>
          <a:p>
            <a:pPr marL="0" indent="0" defTabSz="1219170" eaLnBrk="1" fontAlgn="auto" hangingPunct="1">
              <a:lnSpc>
                <a:spcPct val="200000"/>
              </a:lnSpc>
              <a:spcBef>
                <a:spcPts val="0"/>
              </a:spcBef>
              <a:spcAft>
                <a:spcPts val="0"/>
              </a:spcAft>
              <a:defRPr/>
            </a:pPr>
            <a:r>
              <a:rPr lang="zh-CN" altLang="en-US" sz="1600" dirty="0">
                <a:solidFill>
                  <a:srgbClr val="FF0000"/>
                </a:solidFill>
                <a:latin typeface="Alibaba PuHuiTi" pitchFamily="18" charset="-122"/>
                <a:ea typeface="Alibaba PuHuiTi" pitchFamily="18" charset="-122"/>
                <a:cs typeface="Alibaba PuHuiTi" pitchFamily="18" charset="-122"/>
              </a:rPr>
              <a:t>          顺序表存储结构、扩充策略</a:t>
            </a:r>
            <a:endParaRPr lang="en-US" altLang="zh-CN" sz="1600" dirty="0">
              <a:solidFill>
                <a:srgbClr val="FF0000"/>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顺序表增加与删除元素</a:t>
            </a:r>
            <a:endParaRPr lang="en-US" altLang="zh-CN"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B244DD0-6A9A-CEBC-DA77-AEF8B52B7A87}"/>
              </a:ext>
            </a:extLst>
          </p:cNvPr>
          <p:cNvSpPr>
            <a:spLocks noGrp="1"/>
          </p:cNvSpPr>
          <p:nvPr>
            <p:ph type="body" sz="quarter" idx="10"/>
          </p:nvPr>
        </p:nvSpPr>
        <p:spPr>
          <a:xfrm>
            <a:off x="4872658" y="404664"/>
            <a:ext cx="6298881" cy="4855845"/>
          </a:xfrm>
        </p:spPr>
        <p:txBody>
          <a:bodyPr/>
          <a:lstStyle/>
          <a:p>
            <a:pPr marL="0" indent="0">
              <a:buNone/>
            </a:pPr>
            <a:r>
              <a:rPr lang="en-US" altLang="zh-CN" dirty="0"/>
              <a:t>1.</a:t>
            </a:r>
            <a:r>
              <a:rPr lang="zh-CN" altLang="en-US" dirty="0"/>
              <a:t>知道顺序表的存储结构</a:t>
            </a:r>
            <a:endParaRPr lang="en-US" altLang="zh-CN" dirty="0"/>
          </a:p>
          <a:p>
            <a:pPr marL="0" indent="0">
              <a:buNone/>
            </a:pPr>
            <a:r>
              <a:rPr lang="en-US" altLang="zh-CN" dirty="0"/>
              <a:t>2.</a:t>
            </a:r>
            <a:r>
              <a:rPr lang="zh-CN" altLang="en-US" dirty="0"/>
              <a:t>知道顺序表扩充的两种策略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1280DFDF-039A-9072-3053-33B184A79A64}"/>
              </a:ext>
            </a:extLst>
          </p:cNvPr>
          <p:cNvSpPr>
            <a:spLocks noGrp="1"/>
          </p:cNvSpPr>
          <p:nvPr>
            <p:ph type="body" sz="quarter" idx="10"/>
          </p:nvPr>
        </p:nvSpPr>
        <p:spPr>
          <a:xfrm>
            <a:off x="4584626" y="332656"/>
            <a:ext cx="6298881" cy="4855845"/>
          </a:xfrm>
        </p:spPr>
        <p:txBody>
          <a:bodyPr/>
          <a:lstStyle/>
          <a:p>
            <a:r>
              <a:rPr lang="zh-CN" altLang="en-US" dirty="0"/>
              <a:t>理解什么是数据结构</a:t>
            </a:r>
            <a:endParaRPr lang="en-US" altLang="zh-CN" dirty="0"/>
          </a:p>
          <a:p>
            <a:r>
              <a:rPr lang="zh-CN" altLang="en-US" dirty="0"/>
              <a:t>知道数据结构和算法的关系</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77334" y="1756635"/>
            <a:ext cx="6887612" cy="1526123"/>
          </a:xfrm>
          <a:prstGeom prst="rect">
            <a:avLst/>
          </a:prstGeom>
          <a:noFill/>
        </p:spPr>
        <p:txBody>
          <a:bodyPr wrap="square" rtlCol="0">
            <a:spAutoFit/>
          </a:bodyPr>
          <a:lstStyle/>
          <a:p>
            <a:pPr fontAlgn="auto">
              <a:lnSpc>
                <a:spcPct val="150000"/>
              </a:lnSpc>
              <a:spcBef>
                <a:spcPts val="0"/>
              </a:spcBef>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顺序表的完整信息包括两部分</a:t>
            </a:r>
            <a:r>
              <a:rPr lang="en-US" altLang="zh-CN" sz="1600" dirty="0">
                <a:solidFill>
                  <a:srgbClr val="FF0000"/>
                </a:solidFill>
                <a:latin typeface="微软雅黑" panose="020B0503020204020204" pitchFamily="34" charset="-122"/>
                <a:ea typeface="微软雅黑" panose="020B0503020204020204" pitchFamily="34" charset="-122"/>
              </a:rPr>
              <a:t>:</a:t>
            </a:r>
          </a:p>
          <a:p>
            <a:pPr fontAlgn="auto">
              <a:lnSpc>
                <a:spcPct val="150000"/>
              </a:lnSpc>
              <a:spcBef>
                <a:spcPts val="0"/>
              </a:spcBef>
              <a:spcAft>
                <a:spcPts val="0"/>
              </a:spcAft>
            </a:pPr>
            <a:r>
              <a:rPr lang="zh-CN" altLang="en-US" sz="1600" dirty="0">
                <a:latin typeface="微软雅黑" panose="020B0503020204020204" pitchFamily="34" charset="-122"/>
                <a:ea typeface="微软雅黑" panose="020B0503020204020204" pitchFamily="34" charset="-122"/>
              </a:rPr>
              <a:t>①数据区</a:t>
            </a:r>
            <a:endParaRPr lang="en-US" altLang="zh-CN" sz="1600" dirty="0">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r>
              <a:rPr lang="zh-CN" altLang="en-US" sz="1600" dirty="0">
                <a:latin typeface="微软雅黑" panose="020B0503020204020204" pitchFamily="34" charset="-122"/>
                <a:ea typeface="微软雅黑" panose="020B0503020204020204" pitchFamily="34" charset="-122"/>
              </a:rPr>
              <a:t>②信息区，即元素存储区的</a:t>
            </a:r>
            <a:r>
              <a:rPr lang="zh-CN" altLang="en-US" sz="1600" b="1" dirty="0">
                <a:latin typeface="微软雅黑" panose="020B0503020204020204" pitchFamily="34" charset="-122"/>
                <a:ea typeface="微软雅黑" panose="020B0503020204020204" pitchFamily="34" charset="-122"/>
              </a:rPr>
              <a:t>容量</a:t>
            </a:r>
            <a:r>
              <a:rPr lang="zh-CN" altLang="en-US" sz="1600" dirty="0">
                <a:latin typeface="微软雅黑" panose="020B0503020204020204" pitchFamily="34" charset="-122"/>
                <a:ea typeface="微软雅黑" panose="020B0503020204020204" pitchFamily="34" charset="-122"/>
              </a:rPr>
              <a:t>和当前表中已有的</a:t>
            </a:r>
            <a:r>
              <a:rPr lang="zh-CN" altLang="en-US" sz="1600" b="1" dirty="0">
                <a:latin typeface="微软雅黑" panose="020B0503020204020204" pitchFamily="34" charset="-122"/>
                <a:ea typeface="微软雅黑" panose="020B0503020204020204" pitchFamily="34" charset="-122"/>
              </a:rPr>
              <a:t>元素个数 </a:t>
            </a:r>
            <a:endParaRPr lang="en-US" altLang="zh-CN" sz="1600" b="1" dirty="0">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r>
              <a:rPr lang="zh-CN" altLang="en-US" sz="1600" dirty="0">
                <a:latin typeface="微软雅黑" panose="020B0503020204020204" pitchFamily="34" charset="-122"/>
                <a:ea typeface="微软雅黑" panose="020B0503020204020204" pitchFamily="34" charset="-122"/>
              </a:rPr>
              <a:t>（大白话：</a:t>
            </a:r>
            <a:r>
              <a:rPr lang="zh-CN" altLang="en-US" sz="1600" dirty="0">
                <a:solidFill>
                  <a:srgbClr val="FF0000"/>
                </a:solidFill>
                <a:latin typeface="微软雅黑" panose="020B0503020204020204" pitchFamily="34" charset="-122"/>
                <a:ea typeface="微软雅黑" panose="020B0503020204020204" pitchFamily="34" charset="-122"/>
              </a:rPr>
              <a:t>信息区对数据进行描述、信息显示</a:t>
            </a:r>
            <a:r>
              <a:rPr lang="zh-CN" altLang="en-US" sz="1600" dirty="0">
                <a:latin typeface="微软雅黑" panose="020B0503020204020204" pitchFamily="34" charset="-122"/>
                <a:ea typeface="微软雅黑" panose="020B0503020204020204" pitchFamily="34" charset="-122"/>
              </a:rPr>
              <a:t>）</a:t>
            </a:r>
            <a:endParaRPr kumimoji="1" lang="zh-CN" altLang="en-US" sz="16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710880" y="3292712"/>
            <a:ext cx="2897231" cy="3226461"/>
          </a:xfrm>
          <a:prstGeom prst="rect">
            <a:avLst/>
          </a:prstGeom>
          <a:ln>
            <a:solidFill>
              <a:schemeClr val="tx1"/>
            </a:solidFill>
          </a:ln>
        </p:spPr>
      </p:pic>
      <p:sp>
        <p:nvSpPr>
          <p:cNvPr id="3" name="文本占位符 2">
            <a:extLst>
              <a:ext uri="{FF2B5EF4-FFF2-40B4-BE49-F238E27FC236}">
                <a16:creationId xmlns:a16="http://schemas.microsoft.com/office/drawing/2014/main" id="{C06845E4-2DBB-DEAE-5AA8-5B7F390F33E8}"/>
              </a:ext>
            </a:extLst>
          </p:cNvPr>
          <p:cNvSpPr>
            <a:spLocks noGrp="1"/>
          </p:cNvSpPr>
          <p:nvPr>
            <p:ph type="body" sz="quarter" idx="10"/>
          </p:nvPr>
        </p:nvSpPr>
        <p:spPr/>
        <p:txBody>
          <a:bodyPr/>
          <a:lstStyle/>
          <a:p>
            <a:r>
              <a:rPr lang="zh-CN" altLang="en-US" dirty="0"/>
              <a:t>顺序表的存储结构</a:t>
            </a:r>
          </a:p>
        </p:txBody>
      </p:sp>
      <p:pic>
        <p:nvPicPr>
          <p:cNvPr id="5" name="图片 4">
            <a:extLst>
              <a:ext uri="{FF2B5EF4-FFF2-40B4-BE49-F238E27FC236}">
                <a16:creationId xmlns:a16="http://schemas.microsoft.com/office/drawing/2014/main" id="{ABADB883-35E5-0CC9-143A-9A5FF878DE70}"/>
              </a:ext>
            </a:extLst>
          </p:cNvPr>
          <p:cNvPicPr>
            <a:picLocks noChangeAspect="1"/>
          </p:cNvPicPr>
          <p:nvPr/>
        </p:nvPicPr>
        <p:blipFill>
          <a:blip r:embed="rId3"/>
          <a:stretch>
            <a:fillRect/>
          </a:stretch>
        </p:blipFill>
        <p:spPr>
          <a:xfrm>
            <a:off x="5234124" y="3136569"/>
            <a:ext cx="4248472" cy="1510295"/>
          </a:xfrm>
          <a:prstGeom prst="rect">
            <a:avLst/>
          </a:prstGeom>
        </p:spPr>
      </p:pic>
      <p:pic>
        <p:nvPicPr>
          <p:cNvPr id="6" name="图片 5">
            <a:extLst>
              <a:ext uri="{FF2B5EF4-FFF2-40B4-BE49-F238E27FC236}">
                <a16:creationId xmlns:a16="http://schemas.microsoft.com/office/drawing/2014/main" id="{507FCA64-B789-50A9-FE36-B0069FB69DB4}"/>
              </a:ext>
            </a:extLst>
          </p:cNvPr>
          <p:cNvPicPr>
            <a:picLocks noChangeAspect="1"/>
          </p:cNvPicPr>
          <p:nvPr/>
        </p:nvPicPr>
        <p:blipFill>
          <a:blip r:embed="rId4"/>
          <a:stretch>
            <a:fillRect/>
          </a:stretch>
        </p:blipFill>
        <p:spPr>
          <a:xfrm>
            <a:off x="5241630" y="4980302"/>
            <a:ext cx="4240966" cy="165950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6013252" y="5363737"/>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6013252" y="5254192"/>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685807" y="1615961"/>
            <a:ext cx="3712385" cy="338554"/>
          </a:xfrm>
          <a:prstGeom prst="rect">
            <a:avLst/>
          </a:prstGeom>
          <a:noFill/>
        </p:spPr>
        <p:txBody>
          <a:bodyPr wrap="square" rtlCol="0">
            <a:spAutoFit/>
          </a:bodyPr>
          <a:lstStyle/>
          <a:p>
            <a:pPr fontAlgn="auto">
              <a:spcBef>
                <a:spcPts val="0"/>
              </a:spcBef>
              <a:spcAft>
                <a:spcPts val="0"/>
              </a:spcAft>
            </a:pPr>
            <a:r>
              <a:rPr lang="zh-CN" altLang="en-US" sz="1600" dirty="0">
                <a:latin typeface="微软雅黑" panose="020B0503020204020204" pitchFamily="34" charset="-122"/>
                <a:ea typeface="微软雅黑" panose="020B0503020204020204" pitchFamily="34" charset="-122"/>
              </a:rPr>
              <a:t>数据区更换为存储空间更大的区域时</a:t>
            </a:r>
            <a:endParaRPr kumimoji="1" lang="zh-CN" altLang="en-US" sz="16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0880" y="2175996"/>
            <a:ext cx="8837676" cy="2264787"/>
          </a:xfrm>
          <a:prstGeom prst="rect">
            <a:avLst/>
          </a:prstGeom>
          <a:noFill/>
        </p:spPr>
        <p:txBody>
          <a:bodyPr wrap="non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扩充的两种策略</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①每次扩充</a:t>
            </a:r>
            <a:r>
              <a:rPr lang="zh-CN" altLang="en-US" sz="1600" dirty="0">
                <a:solidFill>
                  <a:srgbClr val="FF0000"/>
                </a:solidFill>
                <a:latin typeface="微软雅黑" panose="020B0503020204020204" pitchFamily="34" charset="-122"/>
                <a:ea typeface="微软雅黑" panose="020B0503020204020204" pitchFamily="34" charset="-122"/>
              </a:rPr>
              <a:t>增加固定数目的存储位置</a:t>
            </a:r>
            <a:r>
              <a:rPr lang="zh-CN" altLang="en-US" sz="1600" dirty="0">
                <a:latin typeface="微软雅黑" panose="020B0503020204020204" pitchFamily="34" charset="-122"/>
                <a:ea typeface="微软雅黑" panose="020B0503020204020204" pitchFamily="34" charset="-122"/>
              </a:rPr>
              <a:t>，如每次扩充增加</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个元素位置，这种策略可称为线性增长</a:t>
            </a:r>
          </a:p>
          <a:p>
            <a:pPr>
              <a:lnSpc>
                <a:spcPct val="150000"/>
              </a:lnSpc>
            </a:pPr>
            <a:r>
              <a:rPr lang="zh-CN" altLang="en-US" sz="1600" dirty="0">
                <a:latin typeface="微软雅黑" panose="020B0503020204020204" pitchFamily="34" charset="-122"/>
                <a:ea typeface="微软雅黑" panose="020B0503020204020204" pitchFamily="34" charset="-122"/>
              </a:rPr>
              <a:t>特点：节省空间，但是扩充操作频繁，操作次数多。</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②每次扩充</a:t>
            </a:r>
            <a:r>
              <a:rPr lang="zh-CN" altLang="en-US" sz="1600" dirty="0">
                <a:solidFill>
                  <a:srgbClr val="FF0000"/>
                </a:solidFill>
                <a:latin typeface="微软雅黑" panose="020B0503020204020204" pitchFamily="34" charset="-122"/>
                <a:ea typeface="微软雅黑" panose="020B0503020204020204" pitchFamily="34" charset="-122"/>
              </a:rPr>
              <a:t>容量加倍</a:t>
            </a:r>
            <a:r>
              <a:rPr lang="zh-CN" altLang="en-US" sz="1600" dirty="0">
                <a:latin typeface="微软雅黑" panose="020B0503020204020204" pitchFamily="34" charset="-122"/>
                <a:ea typeface="微软雅黑" panose="020B0503020204020204" pitchFamily="34" charset="-122"/>
              </a:rPr>
              <a:t>，如每次扩充增加一倍存储空间。</a:t>
            </a:r>
          </a:p>
          <a:p>
            <a:pPr>
              <a:lnSpc>
                <a:spcPct val="150000"/>
              </a:lnSpc>
            </a:pPr>
            <a:r>
              <a:rPr lang="zh-CN" altLang="en-US" sz="1600" dirty="0">
                <a:latin typeface="微软雅黑" panose="020B0503020204020204" pitchFamily="34" charset="-122"/>
                <a:ea typeface="微软雅黑" panose="020B0503020204020204" pitchFamily="34" charset="-122"/>
              </a:rPr>
              <a:t>特点：减少了扩充操作的执行次数，但可能会浪费空间资源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以空间换时间，推荐的方式</a:t>
            </a:r>
          </a:p>
        </p:txBody>
      </p:sp>
      <p:sp>
        <p:nvSpPr>
          <p:cNvPr id="8" name="矩形 7"/>
          <p:cNvSpPr/>
          <p:nvPr/>
        </p:nvSpPr>
        <p:spPr>
          <a:xfrm>
            <a:off x="1358740" y="4812541"/>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358740" y="4922087"/>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358739" y="5028332"/>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358738" y="513264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691768" y="5239341"/>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691768" y="5348887"/>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691767" y="5455132"/>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691766" y="5559443"/>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691766" y="6096873"/>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691766" y="6206419"/>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691764" y="6312664"/>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691763" y="6416975"/>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616244" y="4856582"/>
            <a:ext cx="595035" cy="338554"/>
          </a:xfrm>
          <a:prstGeom prst="rect">
            <a:avLst/>
          </a:prstGeom>
          <a:noFill/>
        </p:spPr>
        <p:txBody>
          <a:bodyPr wrap="none" rtlCol="0">
            <a:spAutoFit/>
          </a:bodyPr>
          <a:lstStyle/>
          <a:p>
            <a:pPr fontAlgn="auto">
              <a:spcBef>
                <a:spcPts val="0"/>
              </a:spcBef>
              <a:spcAft>
                <a:spcPts val="0"/>
              </a:spcAft>
            </a:pPr>
            <a:r>
              <a:rPr kumimoji="1" lang="zh-CN" altLang="en-US" sz="1600" dirty="0">
                <a:solidFill>
                  <a:schemeClr val="bg1"/>
                </a:solidFill>
                <a:latin typeface="微软雅黑" panose="020B0503020204020204" pitchFamily="34" charset="-122"/>
                <a:ea typeface="微软雅黑" panose="020B0503020204020204" pitchFamily="34" charset="-122"/>
              </a:rPr>
              <a:t>占用</a:t>
            </a:r>
          </a:p>
        </p:txBody>
      </p:sp>
      <p:sp>
        <p:nvSpPr>
          <p:cNvPr id="26" name="矩形 25"/>
          <p:cNvSpPr/>
          <p:nvPr/>
        </p:nvSpPr>
        <p:spPr>
          <a:xfrm>
            <a:off x="2693667" y="4811575"/>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693667" y="4921120"/>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693666" y="5027365"/>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93664" y="5131676"/>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691770" y="5664268"/>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691770" y="5773813"/>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2691768" y="5880059"/>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2691767" y="5984369"/>
            <a:ext cx="1333041" cy="112504"/>
          </a:xfrm>
          <a:prstGeom prst="rect">
            <a:avLst/>
          </a:prstGeom>
          <a:solidFill>
            <a:srgbClr val="00B0F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358726" y="609511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358726" y="620466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358724" y="631090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358723" y="6415220"/>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356828" y="5254192"/>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356828" y="5363737"/>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356827" y="546998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356826" y="557429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356824" y="565120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356824" y="5760755"/>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p:cNvSpPr/>
          <p:nvPr/>
        </p:nvSpPr>
        <p:spPr>
          <a:xfrm>
            <a:off x="1356823" y="5867000"/>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356822" y="5971311"/>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6015164" y="4812541"/>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6015164" y="4922087"/>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6015163" y="5028332"/>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6015162" y="513264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7348192" y="5239341"/>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7348192" y="5348887"/>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7348191" y="5455132"/>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7348190" y="555944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7348190" y="609687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7348190" y="6206419"/>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7348188" y="6312664"/>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7348187" y="641697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7350091" y="481157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350091" y="492112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7350090" y="502736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7350088" y="5131676"/>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348194" y="577381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348192" y="5880059"/>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348191" y="5984369"/>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6015150" y="6095119"/>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6015150" y="6204664"/>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6015148" y="6310909"/>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6015147" y="641522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6013251" y="546998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6013250" y="557429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6013248" y="5651209"/>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6013248" y="5760755"/>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p:cNvSpPr/>
          <p:nvPr/>
        </p:nvSpPr>
        <p:spPr>
          <a:xfrm>
            <a:off x="6013247" y="5867000"/>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6013246" y="5971311"/>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p:cNvCxnSpPr/>
          <p:nvPr/>
        </p:nvCxnSpPr>
        <p:spPr>
          <a:xfrm>
            <a:off x="4272591" y="5574293"/>
            <a:ext cx="144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3C6EAFC4-A027-6EED-A6F2-D003E2C0B314}"/>
              </a:ext>
            </a:extLst>
          </p:cNvPr>
          <p:cNvSpPr>
            <a:spLocks noGrp="1"/>
          </p:cNvSpPr>
          <p:nvPr>
            <p:ph type="body" sz="quarter" idx="10"/>
          </p:nvPr>
        </p:nvSpPr>
        <p:spPr/>
        <p:txBody>
          <a:bodyPr/>
          <a:lstStyle/>
          <a:p>
            <a:r>
              <a:rPr lang="zh-CN" altLang="en-US" dirty="0"/>
              <a:t>顺序表的扩充</a:t>
            </a:r>
          </a:p>
        </p:txBody>
      </p:sp>
      <p:sp>
        <p:nvSpPr>
          <p:cNvPr id="64" name="矩形 63"/>
          <p:cNvSpPr/>
          <p:nvPr/>
        </p:nvSpPr>
        <p:spPr>
          <a:xfrm>
            <a:off x="7348194" y="5664268"/>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6858159" y="5354998"/>
            <a:ext cx="976255" cy="502766"/>
          </a:xfrm>
          <a:prstGeom prst="rect">
            <a:avLst/>
          </a:prstGeom>
          <a:solidFill>
            <a:schemeClr val="accent1"/>
          </a:solidFill>
        </p:spPr>
        <p:txBody>
          <a:bodyPr wrap="square" rtlCol="0">
            <a:spAutoFit/>
          </a:bodyPr>
          <a:lstStyle/>
          <a:p>
            <a:pPr fontAlgn="auto">
              <a:spcBef>
                <a:spcPts val="0"/>
              </a:spcBef>
              <a:spcAft>
                <a:spcPts val="0"/>
              </a:spcAft>
            </a:pPr>
            <a:r>
              <a:rPr kumimoji="1" lang="zh-CN" altLang="en-US" sz="2667" dirty="0">
                <a:solidFill>
                  <a:schemeClr val="bg1"/>
                </a:solidFill>
                <a:latin typeface="微软雅黑" panose="020B0503020204020204" pitchFamily="34" charset="-122"/>
                <a:ea typeface="微软雅黑" panose="020B0503020204020204" pitchFamily="34" charset="-122"/>
              </a:rPr>
              <a:t>占用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5941412" y="2124082"/>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5941412" y="2014537"/>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633140" y="1557972"/>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633140" y="1667518"/>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633139" y="1773763"/>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633138" y="1878074"/>
            <a:ext cx="1333041" cy="11250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966168" y="1984772"/>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966168" y="2094318"/>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3966167" y="2200563"/>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3966166" y="230487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3966166" y="284230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966166" y="2951850"/>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3966164" y="3058095"/>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3966163" y="3162406"/>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2890644" y="1602013"/>
            <a:ext cx="800219" cy="338554"/>
          </a:xfrm>
          <a:prstGeom prst="rect">
            <a:avLst/>
          </a:prstGeom>
          <a:noFill/>
        </p:spPr>
        <p:txBody>
          <a:bodyPr wrap="none" rtlCol="0">
            <a:spAutoFit/>
          </a:bodyPr>
          <a:lstStyle/>
          <a:p>
            <a:pPr fontAlgn="auto">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顺序表</a:t>
            </a:r>
          </a:p>
        </p:txBody>
      </p:sp>
      <p:sp>
        <p:nvSpPr>
          <p:cNvPr id="26" name="矩形 25"/>
          <p:cNvSpPr/>
          <p:nvPr/>
        </p:nvSpPr>
        <p:spPr>
          <a:xfrm>
            <a:off x="3968067" y="1557006"/>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3968067" y="1666551"/>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3968066" y="1772796"/>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3968064" y="1877107"/>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3966170" y="240969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3966170" y="251924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3966168" y="2625490"/>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3966167" y="2729800"/>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2633126" y="2840550"/>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2633126" y="2950095"/>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2633124" y="3056340"/>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2633123" y="3160651"/>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2631228" y="1999623"/>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2631228" y="2109168"/>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2631227" y="2215414"/>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2631226" y="2319724"/>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2631224" y="2396640"/>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2631224" y="2506186"/>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p:cNvSpPr/>
          <p:nvPr/>
        </p:nvSpPr>
        <p:spPr>
          <a:xfrm>
            <a:off x="2631223" y="2612431"/>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2631222" y="2716742"/>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943324" y="1572886"/>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5943324" y="1682432"/>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943323" y="1788677"/>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943322" y="1892988"/>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7276352" y="1999686"/>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7276352" y="2109232"/>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7276351" y="2215477"/>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7276350" y="2319788"/>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7276350" y="2857218"/>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7276350" y="296676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7276348" y="3073009"/>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7276347" y="3177320"/>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7278251" y="1571920"/>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278251" y="1681465"/>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7278250" y="1787710"/>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7278248" y="1892021"/>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7276354" y="2424613"/>
            <a:ext cx="1333041" cy="112504"/>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276354" y="2534158"/>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276352" y="264040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276351" y="2744714"/>
            <a:ext cx="1333041" cy="112504"/>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5943310" y="2855464"/>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5943310" y="2965009"/>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5943308" y="3071254"/>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5943307" y="3175565"/>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5941411" y="2230328"/>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5941410" y="2334638"/>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5941408" y="2411554"/>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5941408" y="2521100"/>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p:cNvSpPr/>
          <p:nvPr/>
        </p:nvSpPr>
        <p:spPr>
          <a:xfrm>
            <a:off x="5941407" y="2627345"/>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5941406" y="2731656"/>
            <a:ext cx="1333041" cy="112504"/>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p:cNvCxnSpPr>
            <a:cxnSpLocks/>
          </p:cNvCxnSpPr>
          <p:nvPr/>
        </p:nvCxnSpPr>
        <p:spPr>
          <a:xfrm>
            <a:off x="5105634" y="2179805"/>
            <a:ext cx="8376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59476" y="2325392"/>
            <a:ext cx="712823" cy="338554"/>
          </a:xfrm>
          <a:prstGeom prst="rect">
            <a:avLst/>
          </a:prstGeom>
          <a:noFill/>
        </p:spPr>
        <p:txBody>
          <a:bodyPr wrap="square" rtlCol="0">
            <a:spAutoFit/>
          </a:bodyPr>
          <a:lstStyle/>
          <a:p>
            <a:pPr fontAlgn="auto">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占用</a:t>
            </a:r>
          </a:p>
        </p:txBody>
      </p:sp>
      <p:sp>
        <p:nvSpPr>
          <p:cNvPr id="83" name="文本框 82"/>
          <p:cNvSpPr txBox="1"/>
          <p:nvPr/>
        </p:nvSpPr>
        <p:spPr>
          <a:xfrm>
            <a:off x="6205215" y="2310755"/>
            <a:ext cx="712823" cy="338554"/>
          </a:xfrm>
          <a:prstGeom prst="rect">
            <a:avLst/>
          </a:prstGeom>
          <a:noFill/>
        </p:spPr>
        <p:txBody>
          <a:bodyPr wrap="square" rtlCol="0">
            <a:spAutoFit/>
          </a:bodyPr>
          <a:lstStyle/>
          <a:p>
            <a:pPr fontAlgn="auto">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占用</a:t>
            </a:r>
          </a:p>
        </p:txBody>
      </p:sp>
      <p:sp>
        <p:nvSpPr>
          <p:cNvPr id="84" name="文本框 83"/>
          <p:cNvSpPr txBox="1"/>
          <p:nvPr/>
        </p:nvSpPr>
        <p:spPr>
          <a:xfrm>
            <a:off x="7501383" y="1862988"/>
            <a:ext cx="800219" cy="338554"/>
          </a:xfrm>
          <a:prstGeom prst="rect">
            <a:avLst/>
          </a:prstGeom>
          <a:noFill/>
        </p:spPr>
        <p:txBody>
          <a:bodyPr wrap="none" rtlCol="0">
            <a:spAutoFit/>
          </a:bodyPr>
          <a:lstStyle/>
          <a:p>
            <a:pPr fontAlgn="auto">
              <a:spcBef>
                <a:spcPts val="0"/>
              </a:spcBef>
              <a:spcAft>
                <a:spcPts val="0"/>
              </a:spcAft>
            </a:pPr>
            <a:r>
              <a:rPr kumimoji="1" lang="zh-CN" altLang="en-US" sz="1600" b="1" dirty="0">
                <a:solidFill>
                  <a:schemeClr val="bg1"/>
                </a:solidFill>
                <a:latin typeface="微软雅黑" panose="020B0503020204020204" pitchFamily="34" charset="-122"/>
                <a:ea typeface="微软雅黑" panose="020B0503020204020204" pitchFamily="34" charset="-122"/>
              </a:rPr>
              <a:t>顺序表</a:t>
            </a:r>
          </a:p>
        </p:txBody>
      </p:sp>
      <p:sp>
        <p:nvSpPr>
          <p:cNvPr id="4" name="矩形 3"/>
          <p:cNvSpPr/>
          <p:nvPr/>
        </p:nvSpPr>
        <p:spPr>
          <a:xfrm>
            <a:off x="512952" y="1436687"/>
            <a:ext cx="1687508" cy="1569660"/>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一体式存储的顺序表</a:t>
            </a:r>
            <a:r>
              <a:rPr lang="zh-CN" altLang="en-US" sz="1600" dirty="0">
                <a:solidFill>
                  <a:srgbClr val="FF0000"/>
                </a:solidFill>
                <a:latin typeface="微软雅黑" panose="020B0503020204020204" pitchFamily="34" charset="-122"/>
                <a:ea typeface="微软雅黑" panose="020B0503020204020204" pitchFamily="34" charset="-122"/>
              </a:rPr>
              <a:t>存储在连续的空间</a:t>
            </a:r>
            <a:r>
              <a:rPr lang="zh-CN" altLang="en-US" sz="1600" dirty="0">
                <a:solidFill>
                  <a:srgbClr val="333333"/>
                </a:solidFill>
                <a:latin typeface="微软雅黑" panose="020B0503020204020204" pitchFamily="34" charset="-122"/>
                <a:ea typeface="微软雅黑" panose="020B0503020204020204" pitchFamily="34" charset="-122"/>
              </a:rPr>
              <a:t>，则只能整体搬迁，即信息区和数据区都改变</a:t>
            </a:r>
            <a:endParaRPr lang="zh-CN" altLang="en-US" sz="1600"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889CC1F8-BB4B-0610-2743-2CCAF0237FC0}"/>
              </a:ext>
            </a:extLst>
          </p:cNvPr>
          <p:cNvSpPr>
            <a:spLocks noGrp="1"/>
          </p:cNvSpPr>
          <p:nvPr>
            <p:ph type="body" sz="quarter" idx="10"/>
          </p:nvPr>
        </p:nvSpPr>
        <p:spPr>
          <a:xfrm>
            <a:off x="480170" y="716704"/>
            <a:ext cx="10698800" cy="517190"/>
          </a:xfrm>
        </p:spPr>
        <p:txBody>
          <a:bodyPr/>
          <a:lstStyle/>
          <a:p>
            <a:r>
              <a:rPr lang="zh-CN" altLang="en-US" dirty="0"/>
              <a:t>元素存储区的替换</a:t>
            </a:r>
          </a:p>
        </p:txBody>
      </p:sp>
      <p:sp>
        <p:nvSpPr>
          <p:cNvPr id="81" name="矩形 80">
            <a:extLst>
              <a:ext uri="{FF2B5EF4-FFF2-40B4-BE49-F238E27FC236}">
                <a16:creationId xmlns:a16="http://schemas.microsoft.com/office/drawing/2014/main" id="{00AB76CD-D6D0-D161-4E27-83AEB96B73AE}"/>
              </a:ext>
            </a:extLst>
          </p:cNvPr>
          <p:cNvSpPr/>
          <p:nvPr/>
        </p:nvSpPr>
        <p:spPr>
          <a:xfrm>
            <a:off x="8832521" y="1362275"/>
            <a:ext cx="2823438" cy="2264787"/>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说明：</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左图：顺序表想要扩充：因为黄色部分已经占用，只能整体搬迁让顺序表扩大一倍</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右图：顺序表整体搬迁后扩充一倍</a:t>
            </a:r>
          </a:p>
        </p:txBody>
      </p:sp>
      <p:sp>
        <p:nvSpPr>
          <p:cNvPr id="2" name="矩形 1">
            <a:extLst>
              <a:ext uri="{FF2B5EF4-FFF2-40B4-BE49-F238E27FC236}">
                <a16:creationId xmlns:a16="http://schemas.microsoft.com/office/drawing/2014/main" id="{57D86EE2-281A-E0AD-F95C-7806AA7F55B6}"/>
              </a:ext>
            </a:extLst>
          </p:cNvPr>
          <p:cNvSpPr/>
          <p:nvPr/>
        </p:nvSpPr>
        <p:spPr>
          <a:xfrm>
            <a:off x="624186" y="4882704"/>
            <a:ext cx="1906382"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分离式存储的顺序表可只整体更换数据区，信息区的链接更新即可</a:t>
            </a:r>
          </a:p>
        </p:txBody>
      </p:sp>
      <p:pic>
        <p:nvPicPr>
          <p:cNvPr id="7" name="图片 6">
            <a:extLst>
              <a:ext uri="{FF2B5EF4-FFF2-40B4-BE49-F238E27FC236}">
                <a16:creationId xmlns:a16="http://schemas.microsoft.com/office/drawing/2014/main" id="{76048DE4-0165-413C-DD13-1182913F778C}"/>
              </a:ext>
            </a:extLst>
          </p:cNvPr>
          <p:cNvPicPr>
            <a:picLocks noChangeAspect="1"/>
          </p:cNvPicPr>
          <p:nvPr/>
        </p:nvPicPr>
        <p:blipFill>
          <a:blip r:embed="rId2"/>
          <a:stretch>
            <a:fillRect/>
          </a:stretch>
        </p:blipFill>
        <p:spPr>
          <a:xfrm>
            <a:off x="3138859" y="4138521"/>
            <a:ext cx="4379990" cy="23619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D11C345-72B8-C90C-094D-5D21DD3E9AED}"/>
              </a:ext>
            </a:extLst>
          </p:cNvPr>
          <p:cNvSpPr>
            <a:spLocks noGrp="1"/>
          </p:cNvSpPr>
          <p:nvPr>
            <p:ph type="body" sz="quarter" idx="10"/>
          </p:nvPr>
        </p:nvSpPr>
        <p:spPr>
          <a:xfrm>
            <a:off x="4728642" y="1594607"/>
            <a:ext cx="5760538" cy="4511040"/>
          </a:xfrm>
        </p:spPr>
        <p:txBody>
          <a:bodyPr/>
          <a:lstStyle/>
          <a:p>
            <a:pPr marL="0" indent="0">
              <a:buNone/>
            </a:pPr>
            <a:r>
              <a:rPr lang="en-US" altLang="zh-CN" dirty="0"/>
              <a:t>1.</a:t>
            </a:r>
            <a:r>
              <a:rPr lang="zh-CN" altLang="en-US" dirty="0"/>
              <a:t>顺序表的存储结构？</a:t>
            </a:r>
            <a:endParaRPr lang="en-US" altLang="zh-CN" dirty="0"/>
          </a:p>
          <a:p>
            <a:pPr marL="0" indent="0">
              <a:buNone/>
            </a:pPr>
            <a:r>
              <a:rPr lang="zh-CN" altLang="en-US" dirty="0"/>
              <a:t>信息区和数据区</a:t>
            </a:r>
            <a:endParaRPr lang="en-US" altLang="zh-CN" dirty="0"/>
          </a:p>
          <a:p>
            <a:pPr marL="0" indent="0">
              <a:buNone/>
            </a:pPr>
            <a:r>
              <a:rPr lang="en-US" altLang="zh-CN" dirty="0"/>
              <a:t>2.</a:t>
            </a:r>
            <a:r>
              <a:rPr lang="zh-CN" altLang="en-US" dirty="0"/>
              <a:t>顺序表的扩充策略？</a:t>
            </a:r>
            <a:endParaRPr lang="en-US" altLang="zh-CN" dirty="0"/>
          </a:p>
          <a:p>
            <a:pPr marL="285750" indent="-285750">
              <a:buFont typeface="Arial" panose="020B0604020202020204" pitchFamily="34" charset="0"/>
              <a:buChar char="•"/>
            </a:pPr>
            <a:r>
              <a:rPr lang="zh-CN" altLang="en-US" dirty="0"/>
              <a:t>每次扩充固定数目的位置</a:t>
            </a:r>
            <a:endParaRPr lang="en-US" altLang="zh-CN" dirty="0"/>
          </a:p>
          <a:p>
            <a:pPr marL="285750" indent="-285750">
              <a:buFont typeface="Arial" panose="020B0604020202020204" pitchFamily="34" charset="0"/>
              <a:buChar char="•"/>
            </a:pPr>
            <a:r>
              <a:rPr lang="zh-CN" altLang="en-US" dirty="0"/>
              <a:t>每次扩充容量加倍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Box 9"/>
          <p:cNvSpPr txBox="1">
            <a:spLocks noChangeArrowheads="1"/>
          </p:cNvSpPr>
          <p:nvPr/>
        </p:nvSpPr>
        <p:spPr bwMode="auto">
          <a:xfrm>
            <a:off x="4752645" y="1700808"/>
            <a:ext cx="5759451" cy="402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数据结构的概念</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内存的存储结构</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数据结构的分类</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顺序表存储方式</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顺序表的实现和扩充</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FF0000"/>
                </a:solidFill>
                <a:latin typeface="Alibaba PuHuiTi" pitchFamily="18" charset="-122"/>
                <a:ea typeface="Alibaba PuHuiTi" pitchFamily="18" charset="-122"/>
                <a:cs typeface="Alibaba PuHuiTi" pitchFamily="18" charset="-122"/>
              </a:rPr>
              <a:t>顺序表增加与删除元素</a:t>
            </a:r>
            <a:endParaRPr lang="en-US" altLang="zh-CN" dirty="0">
              <a:solidFill>
                <a:srgbClr val="FF0000"/>
              </a:solidFill>
              <a:latin typeface="Alibaba PuHuiTi" pitchFamily="18" charset="-122"/>
              <a:ea typeface="Alibaba PuHuiTi" pitchFamily="18" charset="-122"/>
              <a:cs typeface="Alibaba PuHuiTi" pitchFamily="18" charset="-122"/>
            </a:endParaRPr>
          </a:p>
          <a:p>
            <a:pPr marL="0" indent="0" defTabSz="1219170" eaLnBrk="1" fontAlgn="auto" hangingPunct="1">
              <a:lnSpc>
                <a:spcPct val="200000"/>
              </a:lnSpc>
              <a:spcBef>
                <a:spcPts val="0"/>
              </a:spcBef>
              <a:spcAft>
                <a:spcPts val="0"/>
              </a:spcAft>
              <a:defRPr/>
            </a:pPr>
            <a:r>
              <a:rPr lang="zh-CN" altLang="en-US" dirty="0">
                <a:solidFill>
                  <a:srgbClr val="FF0000"/>
                </a:solidFill>
                <a:latin typeface="Alibaba PuHuiTi" pitchFamily="18" charset="-122"/>
                <a:ea typeface="Alibaba PuHuiTi" pitchFamily="18" charset="-122"/>
                <a:cs typeface="Alibaba PuHuiTi" pitchFamily="18" charset="-122"/>
              </a:rPr>
              <a:t>          </a:t>
            </a:r>
            <a:r>
              <a:rPr lang="zh-CN" altLang="en-US" sz="1600" dirty="0">
                <a:solidFill>
                  <a:srgbClr val="FF0000"/>
                </a:solidFill>
                <a:latin typeface="Alibaba PuHuiTi" pitchFamily="18" charset="-122"/>
                <a:ea typeface="Alibaba PuHuiTi" pitchFamily="18" charset="-122"/>
                <a:cs typeface="Alibaba PuHuiTi" pitchFamily="18" charset="-122"/>
              </a:rPr>
              <a:t>增加元素、删除元素复杂度</a:t>
            </a:r>
            <a:endParaRPr lang="en-US" altLang="zh-CN" sz="1600" dirty="0">
              <a:solidFill>
                <a:srgbClr val="FF0000"/>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4C1540B-5EE4-175C-E576-C65491C9741D}"/>
              </a:ext>
            </a:extLst>
          </p:cNvPr>
          <p:cNvSpPr>
            <a:spLocks noGrp="1"/>
          </p:cNvSpPr>
          <p:nvPr>
            <p:ph type="body" sz="quarter" idx="10"/>
          </p:nvPr>
        </p:nvSpPr>
        <p:spPr>
          <a:xfrm>
            <a:off x="5160690" y="620688"/>
            <a:ext cx="6298881" cy="4855845"/>
          </a:xfrm>
        </p:spPr>
        <p:txBody>
          <a:bodyPr/>
          <a:lstStyle/>
          <a:p>
            <a:pPr marL="0" indent="0">
              <a:buNone/>
            </a:pPr>
            <a:r>
              <a:rPr lang="en-US" altLang="zh-CN" dirty="0"/>
              <a:t>1.</a:t>
            </a:r>
            <a:r>
              <a:rPr lang="zh-CN" altLang="en-US" dirty="0"/>
              <a:t>知道顺序表中如何增加元素</a:t>
            </a:r>
            <a:endParaRPr lang="en-US" altLang="zh-CN" dirty="0"/>
          </a:p>
          <a:p>
            <a:pPr marL="0" indent="0">
              <a:buNone/>
            </a:pPr>
            <a:r>
              <a:rPr lang="en-US" altLang="zh-CN" dirty="0"/>
              <a:t>2.</a:t>
            </a:r>
            <a:r>
              <a:rPr lang="zh-CN" altLang="en-US" dirty="0"/>
              <a:t>知道顺序表中如何删除元素</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201127" y="2288619"/>
            <a:ext cx="6210912" cy="3168352"/>
          </a:xfrm>
          <a:prstGeom prst="rect">
            <a:avLst/>
          </a:prstGeom>
          <a:ln>
            <a:solidFill>
              <a:schemeClr val="tx1"/>
            </a:solidFill>
          </a:ln>
        </p:spPr>
      </p:pic>
      <p:sp>
        <p:nvSpPr>
          <p:cNvPr id="3" name="文本框 2"/>
          <p:cNvSpPr txBox="1"/>
          <p:nvPr/>
        </p:nvSpPr>
        <p:spPr>
          <a:xfrm>
            <a:off x="1201127" y="5732362"/>
            <a:ext cx="9216147" cy="1077218"/>
          </a:xfrm>
          <a:prstGeom prst="rect">
            <a:avLst/>
          </a:prstGeom>
          <a:noFill/>
        </p:spPr>
        <p:txBody>
          <a:bodyPr wrap="square" rtlCol="0">
            <a:spAutoFit/>
          </a:bodyPr>
          <a:lstStyle/>
          <a:p>
            <a:r>
              <a:rPr lang="en-GB"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尾端加入元素，时间复杂度为</a:t>
            </a:r>
            <a:r>
              <a:rPr lang="en-GB" altLang="zh-CN" sz="1600" dirty="0">
                <a:latin typeface="微软雅黑" panose="020B0503020204020204" pitchFamily="34" charset="-122"/>
                <a:ea typeface="微软雅黑" panose="020B0503020204020204" pitchFamily="34" charset="-122"/>
              </a:rPr>
              <a:t>O(1)</a:t>
            </a:r>
          </a:p>
          <a:p>
            <a:r>
              <a:rPr lang="en-GB" altLang="zh-CN" sz="1600" dirty="0">
                <a:latin typeface="微软雅黑" panose="020B0503020204020204" pitchFamily="34" charset="-122"/>
                <a:ea typeface="微软雅黑" panose="020B0503020204020204" pitchFamily="34" charset="-122"/>
              </a:rPr>
              <a:t>b. </a:t>
            </a:r>
            <a:r>
              <a:rPr lang="zh-CN" altLang="en-US" sz="1600" dirty="0">
                <a:latin typeface="微软雅黑" panose="020B0503020204020204" pitchFamily="34" charset="-122"/>
                <a:ea typeface="微软雅黑" panose="020B0503020204020204" pitchFamily="34" charset="-122"/>
              </a:rPr>
              <a:t>非保序的加入元素（不常见），时间复杂度为</a:t>
            </a:r>
            <a:r>
              <a:rPr lang="en-GB" altLang="zh-CN" sz="1600" dirty="0">
                <a:latin typeface="微软雅黑" panose="020B0503020204020204" pitchFamily="34" charset="-122"/>
                <a:ea typeface="微软雅黑" panose="020B0503020204020204" pitchFamily="34" charset="-122"/>
              </a:rPr>
              <a:t>O(1)</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eg</a:t>
            </a:r>
            <a:r>
              <a:rPr lang="zh-CN" altLang="en-US" sz="1600" dirty="0">
                <a:latin typeface="微软雅黑" panose="020B0503020204020204" pitchFamily="34" charset="-122"/>
                <a:ea typeface="微软雅黑" panose="020B0503020204020204" pitchFamily="34" charset="-122"/>
              </a:rPr>
              <a:t>：在指定位置</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号位置加入</a:t>
            </a:r>
            <a:r>
              <a:rPr lang="en-US" altLang="zh-CN" sz="1600" dirty="0">
                <a:latin typeface="微软雅黑" panose="020B0503020204020204" pitchFamily="34" charset="-122"/>
                <a:ea typeface="微软雅黑" panose="020B0503020204020204" pitchFamily="34" charset="-122"/>
              </a:rPr>
              <a:t>111</a:t>
            </a:r>
            <a:r>
              <a:rPr lang="zh-CN" altLang="en-US" sz="1600" dirty="0">
                <a:latin typeface="微软雅黑" panose="020B0503020204020204" pitchFamily="34" charset="-122"/>
                <a:ea typeface="微软雅黑" panose="020B0503020204020204" pitchFamily="34" charset="-122"/>
              </a:rPr>
              <a:t>元素</a:t>
            </a:r>
            <a:endParaRPr lang="en-GB" altLang="zh-CN" sz="1600" dirty="0">
              <a:latin typeface="微软雅黑" panose="020B0503020204020204" pitchFamily="34" charset="-122"/>
              <a:ea typeface="微软雅黑" panose="020B0503020204020204" pitchFamily="34" charset="-122"/>
            </a:endParaRPr>
          </a:p>
          <a:p>
            <a:r>
              <a:rPr lang="en-GB" altLang="zh-CN" sz="1600" dirty="0">
                <a:latin typeface="微软雅黑" panose="020B0503020204020204" pitchFamily="34" charset="-122"/>
                <a:ea typeface="微软雅黑" panose="020B0503020204020204" pitchFamily="34" charset="-122"/>
              </a:rPr>
              <a:t>c. </a:t>
            </a:r>
            <a:r>
              <a:rPr lang="zh-CN" altLang="en-US" sz="1600" dirty="0">
                <a:latin typeface="微软雅黑" panose="020B0503020204020204" pitchFamily="34" charset="-122"/>
                <a:ea typeface="微软雅黑" panose="020B0503020204020204" pitchFamily="34" charset="-122"/>
              </a:rPr>
              <a:t>保序的元素加入，时间复杂度为</a:t>
            </a:r>
            <a:r>
              <a:rPr lang="en-GB" altLang="zh-CN" sz="1600" dirty="0">
                <a:latin typeface="微软雅黑" panose="020B0503020204020204" pitchFamily="34" charset="-122"/>
                <a:ea typeface="微软雅黑" panose="020B0503020204020204" pitchFamily="34" charset="-122"/>
              </a:rPr>
              <a:t>O(n)</a:t>
            </a:r>
          </a:p>
          <a:p>
            <a:pPr fontAlgn="auto">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608B7263-CE59-0E65-E35B-6892D5332E7F}"/>
              </a:ext>
            </a:extLst>
          </p:cNvPr>
          <p:cNvSpPr>
            <a:spLocks noGrp="1"/>
          </p:cNvSpPr>
          <p:nvPr>
            <p:ph type="body" sz="quarter" idx="10"/>
          </p:nvPr>
        </p:nvSpPr>
        <p:spPr/>
        <p:txBody>
          <a:bodyPr/>
          <a:lstStyle/>
          <a:p>
            <a:r>
              <a:rPr lang="zh-CN" altLang="en-US" dirty="0"/>
              <a:t>增加元素</a:t>
            </a:r>
          </a:p>
        </p:txBody>
      </p:sp>
      <p:sp>
        <p:nvSpPr>
          <p:cNvPr id="8" name="文本框 7">
            <a:extLst>
              <a:ext uri="{FF2B5EF4-FFF2-40B4-BE49-F238E27FC236}">
                <a16:creationId xmlns:a16="http://schemas.microsoft.com/office/drawing/2014/main" id="{A9784739-4885-C0A4-FBCE-184237B58335}"/>
              </a:ext>
            </a:extLst>
          </p:cNvPr>
          <p:cNvSpPr txBox="1"/>
          <p:nvPr/>
        </p:nvSpPr>
        <p:spPr>
          <a:xfrm>
            <a:off x="984226" y="1614477"/>
            <a:ext cx="6096000" cy="369332"/>
          </a:xfrm>
          <a:prstGeom prst="rect">
            <a:avLst/>
          </a:prstGeom>
          <a:noFill/>
        </p:spPr>
        <p:txBody>
          <a:bodyPr wrap="square">
            <a:spAutoFit/>
          </a:bodyPr>
          <a:lstStyle/>
          <a:p>
            <a:r>
              <a:rPr lang="zh-CN" altLang="en-US" b="0" i="0" dirty="0">
                <a:solidFill>
                  <a:srgbClr val="333333"/>
                </a:solidFill>
                <a:effectLst/>
                <a:latin typeface="Helvetica Neue" panose="02000503000000020004" pitchFamily="2" charset="0"/>
              </a:rPr>
              <a:t>顺序表增加新元素</a:t>
            </a:r>
            <a:r>
              <a:rPr lang="en-US" altLang="zh-CN" b="0" i="0" dirty="0">
                <a:solidFill>
                  <a:srgbClr val="333333"/>
                </a:solidFill>
                <a:effectLst/>
                <a:latin typeface="Helvetica Neue" panose="02000503000000020004" pitchFamily="2" charset="0"/>
              </a:rPr>
              <a:t>111</a:t>
            </a:r>
            <a:r>
              <a:rPr lang="zh-CN" altLang="en-US" b="0" i="0" dirty="0">
                <a:solidFill>
                  <a:srgbClr val="333333"/>
                </a:solidFill>
                <a:effectLst/>
                <a:latin typeface="Helvetica Neue" panose="02000503000000020004" pitchFamily="2" charset="0"/>
              </a:rPr>
              <a:t>的三种方式：</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3388" y="5435112"/>
            <a:ext cx="10466292" cy="1077218"/>
          </a:xfrm>
          <a:prstGeom prst="rect">
            <a:avLst/>
          </a:prstGeom>
          <a:noFill/>
        </p:spPr>
        <p:txBody>
          <a:bodyPr wrap="square" rtlCol="0">
            <a:spAutoFit/>
          </a:bodyPr>
          <a:lstStyle/>
          <a:p>
            <a:r>
              <a:rPr lang="en-GB"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删除表尾元素，时间复杂度为</a:t>
            </a:r>
            <a:r>
              <a:rPr lang="en-GB" altLang="zh-CN" sz="1600" dirty="0">
                <a:latin typeface="微软雅黑" panose="020B0503020204020204" pitchFamily="34" charset="-122"/>
                <a:ea typeface="微软雅黑" panose="020B0503020204020204" pitchFamily="34" charset="-122"/>
              </a:rPr>
              <a:t>O(1)</a:t>
            </a:r>
          </a:p>
          <a:p>
            <a:r>
              <a:rPr lang="en-GB" altLang="zh-CN" sz="1600" dirty="0">
                <a:latin typeface="微软雅黑" panose="020B0503020204020204" pitchFamily="34" charset="-122"/>
                <a:ea typeface="微软雅黑" panose="020B0503020204020204" pitchFamily="34" charset="-122"/>
              </a:rPr>
              <a:t>b. </a:t>
            </a:r>
            <a:r>
              <a:rPr lang="zh-CN" altLang="en-US" sz="1600" dirty="0">
                <a:latin typeface="微软雅黑" panose="020B0503020204020204" pitchFamily="34" charset="-122"/>
                <a:ea typeface="微软雅黑" panose="020B0503020204020204" pitchFamily="34" charset="-122"/>
              </a:rPr>
              <a:t>非保序的元素删除（不常见），时间复杂度为</a:t>
            </a:r>
            <a:r>
              <a:rPr lang="en-GB" altLang="zh-CN" sz="1600" dirty="0">
                <a:latin typeface="微软雅黑" panose="020B0503020204020204" pitchFamily="34" charset="-122"/>
                <a:ea typeface="微软雅黑" panose="020B0503020204020204" pitchFamily="34" charset="-122"/>
              </a:rPr>
              <a:t>O(1)</a:t>
            </a:r>
            <a:r>
              <a:rPr lang="zh-CN" altLang="en-US" sz="1600" dirty="0">
                <a:latin typeface="微软雅黑" panose="020B0503020204020204" pitchFamily="34" charset="-122"/>
                <a:ea typeface="微软雅黑" panose="020B0503020204020204" pitchFamily="34" charset="-122"/>
              </a:rPr>
              <a:t>，比如：在指定位置删除（</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号位置）删除</a:t>
            </a:r>
            <a:r>
              <a:rPr lang="en-US" altLang="zh-CN" sz="1600" dirty="0">
                <a:latin typeface="微软雅黑" panose="020B0503020204020204" pitchFamily="34" charset="-122"/>
                <a:ea typeface="微软雅黑" panose="020B0503020204020204" pitchFamily="34" charset="-122"/>
              </a:rPr>
              <a:t>111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153</a:t>
            </a:r>
            <a:r>
              <a:rPr lang="zh-CN" altLang="en-US" sz="1600" dirty="0">
                <a:latin typeface="微软雅黑" panose="020B0503020204020204" pitchFamily="34" charset="-122"/>
                <a:ea typeface="微软雅黑" panose="020B0503020204020204" pitchFamily="34" charset="-122"/>
              </a:rPr>
              <a:t>填进来</a:t>
            </a:r>
            <a:endParaRPr lang="en-GB" altLang="zh-CN" sz="1600" dirty="0">
              <a:latin typeface="微软雅黑" panose="020B0503020204020204" pitchFamily="34" charset="-122"/>
              <a:ea typeface="微软雅黑" panose="020B0503020204020204" pitchFamily="34" charset="-122"/>
            </a:endParaRPr>
          </a:p>
          <a:p>
            <a:r>
              <a:rPr lang="en-GB" altLang="zh-CN" sz="1600" dirty="0">
                <a:latin typeface="微软雅黑" panose="020B0503020204020204" pitchFamily="34" charset="-122"/>
                <a:ea typeface="微软雅黑" panose="020B0503020204020204" pitchFamily="34" charset="-122"/>
              </a:rPr>
              <a:t>c. </a:t>
            </a:r>
            <a:r>
              <a:rPr lang="zh-CN" altLang="en-US" sz="1600" dirty="0">
                <a:latin typeface="微软雅黑" panose="020B0503020204020204" pitchFamily="34" charset="-122"/>
                <a:ea typeface="微软雅黑" panose="020B0503020204020204" pitchFamily="34" charset="-122"/>
              </a:rPr>
              <a:t>保序的元素删除，时间复杂度为</a:t>
            </a:r>
            <a:r>
              <a:rPr lang="en-GB" altLang="zh-CN" sz="1600" dirty="0">
                <a:latin typeface="微软雅黑" panose="020B0503020204020204" pitchFamily="34" charset="-122"/>
                <a:ea typeface="微软雅黑" panose="020B0503020204020204" pitchFamily="34" charset="-122"/>
              </a:rPr>
              <a:t>O(n)</a:t>
            </a:r>
          </a:p>
          <a:p>
            <a:pPr fontAlgn="auto">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12218" y="1724639"/>
            <a:ext cx="6360508" cy="3408721"/>
          </a:xfrm>
          <a:prstGeom prst="rect">
            <a:avLst/>
          </a:prstGeom>
          <a:ln>
            <a:solidFill>
              <a:schemeClr val="tx1"/>
            </a:solidFill>
          </a:ln>
        </p:spPr>
      </p:pic>
      <p:sp>
        <p:nvSpPr>
          <p:cNvPr id="5" name="文本占位符 4">
            <a:extLst>
              <a:ext uri="{FF2B5EF4-FFF2-40B4-BE49-F238E27FC236}">
                <a16:creationId xmlns:a16="http://schemas.microsoft.com/office/drawing/2014/main" id="{239DA544-B367-6EC3-8B25-D532C27A32D1}"/>
              </a:ext>
            </a:extLst>
          </p:cNvPr>
          <p:cNvSpPr>
            <a:spLocks noGrp="1"/>
          </p:cNvSpPr>
          <p:nvPr>
            <p:ph type="body" sz="quarter" idx="10"/>
          </p:nvPr>
        </p:nvSpPr>
        <p:spPr/>
        <p:txBody>
          <a:bodyPr/>
          <a:lstStyle/>
          <a:p>
            <a:r>
              <a:rPr lang="zh-CN" altLang="en-US" dirty="0"/>
              <a:t>删除元素</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4C1540B-5EE4-175C-E576-C65491C9741D}"/>
              </a:ext>
            </a:extLst>
          </p:cNvPr>
          <p:cNvSpPr>
            <a:spLocks noGrp="1"/>
          </p:cNvSpPr>
          <p:nvPr>
            <p:ph type="body" sz="quarter" idx="10"/>
          </p:nvPr>
        </p:nvSpPr>
        <p:spPr>
          <a:xfrm>
            <a:off x="4152578" y="1412776"/>
            <a:ext cx="6984776" cy="4511040"/>
          </a:xfrm>
        </p:spPr>
        <p:txBody>
          <a:bodyPr/>
          <a:lstStyle/>
          <a:p>
            <a:pPr marL="0" indent="0">
              <a:buNone/>
            </a:pPr>
            <a:r>
              <a:rPr lang="en-US" altLang="zh-CN" dirty="0"/>
              <a:t>1.</a:t>
            </a:r>
            <a:r>
              <a:rPr lang="zh-CN" altLang="en-US" dirty="0"/>
              <a:t>顺序表中如何增加元素？</a:t>
            </a:r>
            <a:endParaRPr lang="en-US" altLang="zh-CN" dirty="0"/>
          </a:p>
          <a:p>
            <a:pPr marL="0" indent="0">
              <a:buNone/>
            </a:pPr>
            <a:r>
              <a:rPr lang="zh-CN" altLang="en-US" sz="1800" dirty="0">
                <a:latin typeface="微软雅黑" panose="020B0503020204020204" pitchFamily="34" charset="-122"/>
                <a:ea typeface="微软雅黑" panose="020B0503020204020204" pitchFamily="34" charset="-122"/>
              </a:rPr>
              <a:t>    </a:t>
            </a:r>
            <a:r>
              <a:rPr lang="en-GB" altLang="zh-CN" sz="1800" dirty="0">
                <a:latin typeface="微软雅黑" panose="020B0503020204020204" pitchFamily="34" charset="-122"/>
                <a:ea typeface="微软雅黑" panose="020B0503020204020204" pitchFamily="34" charset="-122"/>
              </a:rPr>
              <a:t>a. </a:t>
            </a:r>
            <a:r>
              <a:rPr lang="zh-CN" altLang="en-US" sz="1800" dirty="0">
                <a:latin typeface="微软雅黑" panose="020B0503020204020204" pitchFamily="34" charset="-122"/>
                <a:ea typeface="微软雅黑" panose="020B0503020204020204" pitchFamily="34" charset="-122"/>
              </a:rPr>
              <a:t>尾端加入元素，时间复杂度为</a:t>
            </a:r>
            <a:r>
              <a:rPr lang="en-GB" altLang="zh-CN" sz="1800" dirty="0">
                <a:latin typeface="微软雅黑" panose="020B0503020204020204" pitchFamily="34" charset="-122"/>
                <a:ea typeface="微软雅黑" panose="020B0503020204020204" pitchFamily="34" charset="-122"/>
              </a:rPr>
              <a:t>O(1)</a:t>
            </a:r>
          </a:p>
          <a:p>
            <a:pPr marL="0" indent="0">
              <a:buNone/>
            </a:pPr>
            <a:r>
              <a:rPr lang="zh-CN" altLang="en-US" sz="1800" dirty="0">
                <a:latin typeface="微软雅黑" panose="020B0503020204020204" pitchFamily="34" charset="-122"/>
                <a:ea typeface="微软雅黑" panose="020B0503020204020204" pitchFamily="34" charset="-122"/>
              </a:rPr>
              <a:t>    </a:t>
            </a:r>
            <a:r>
              <a:rPr lang="en-GB" altLang="zh-CN" sz="1800" dirty="0">
                <a:latin typeface="微软雅黑" panose="020B0503020204020204" pitchFamily="34" charset="-122"/>
                <a:ea typeface="微软雅黑" panose="020B0503020204020204" pitchFamily="34" charset="-122"/>
              </a:rPr>
              <a:t>b. </a:t>
            </a:r>
            <a:r>
              <a:rPr lang="zh-CN" altLang="en-US" sz="1800" dirty="0">
                <a:latin typeface="微软雅黑" panose="020B0503020204020204" pitchFamily="34" charset="-122"/>
                <a:ea typeface="微软雅黑" panose="020B0503020204020204" pitchFamily="34" charset="-122"/>
              </a:rPr>
              <a:t>非保序的加入元素（不常见），时间复杂度为</a:t>
            </a:r>
            <a:r>
              <a:rPr lang="en-GB" altLang="zh-CN" sz="1800" dirty="0">
                <a:latin typeface="微软雅黑" panose="020B0503020204020204" pitchFamily="34" charset="-122"/>
                <a:ea typeface="微软雅黑" panose="020B0503020204020204" pitchFamily="34" charset="-122"/>
              </a:rPr>
              <a:t>O(1)</a:t>
            </a:r>
          </a:p>
          <a:p>
            <a:pPr marL="0" indent="0">
              <a:buNone/>
            </a:pPr>
            <a:r>
              <a:rPr lang="zh-CN" altLang="en-US" sz="1800" dirty="0">
                <a:latin typeface="微软雅黑" panose="020B0503020204020204" pitchFamily="34" charset="-122"/>
                <a:ea typeface="微软雅黑" panose="020B0503020204020204" pitchFamily="34" charset="-122"/>
              </a:rPr>
              <a:t>    </a:t>
            </a:r>
            <a:r>
              <a:rPr lang="en-GB" altLang="zh-CN" sz="1800" dirty="0">
                <a:latin typeface="微软雅黑" panose="020B0503020204020204" pitchFamily="34" charset="-122"/>
                <a:ea typeface="微软雅黑" panose="020B0503020204020204" pitchFamily="34" charset="-122"/>
              </a:rPr>
              <a:t>c. </a:t>
            </a:r>
            <a:r>
              <a:rPr lang="zh-CN" altLang="en-US" sz="1800" dirty="0">
                <a:latin typeface="微软雅黑" panose="020B0503020204020204" pitchFamily="34" charset="-122"/>
                <a:ea typeface="微软雅黑" panose="020B0503020204020204" pitchFamily="34" charset="-122"/>
              </a:rPr>
              <a:t>保序的元素加入，时间复杂度为</a:t>
            </a:r>
            <a:r>
              <a:rPr lang="en-GB" altLang="zh-CN" sz="1800" dirty="0">
                <a:latin typeface="微软雅黑" panose="020B0503020204020204" pitchFamily="34" charset="-122"/>
                <a:ea typeface="微软雅黑" panose="020B0503020204020204" pitchFamily="34" charset="-122"/>
              </a:rPr>
              <a:t>O(n)</a:t>
            </a:r>
            <a:endParaRPr lang="en-US" altLang="zh-CN" dirty="0"/>
          </a:p>
          <a:p>
            <a:pPr marL="0" indent="0">
              <a:buNone/>
            </a:pPr>
            <a:r>
              <a:rPr lang="en-US" altLang="zh-CN" dirty="0"/>
              <a:t>2.</a:t>
            </a:r>
            <a:r>
              <a:rPr lang="zh-CN" altLang="en-US" dirty="0"/>
              <a:t>顺序表中如何删除元素？</a:t>
            </a:r>
            <a:endParaRPr lang="en-US" altLang="zh-CN" dirty="0"/>
          </a:p>
          <a:p>
            <a:pPr marL="0" indent="0">
              <a:buNone/>
            </a:pPr>
            <a:r>
              <a:rPr lang="zh-CN" altLang="en-US" sz="1800" dirty="0">
                <a:latin typeface="微软雅黑" panose="020B0503020204020204" pitchFamily="34" charset="-122"/>
                <a:ea typeface="微软雅黑" panose="020B0503020204020204" pitchFamily="34" charset="-122"/>
              </a:rPr>
              <a:t>    </a:t>
            </a:r>
            <a:r>
              <a:rPr lang="en-GB" altLang="zh-CN" sz="1800" dirty="0">
                <a:latin typeface="微软雅黑" panose="020B0503020204020204" pitchFamily="34" charset="-122"/>
                <a:ea typeface="微软雅黑" panose="020B0503020204020204" pitchFamily="34" charset="-122"/>
              </a:rPr>
              <a:t>a. </a:t>
            </a:r>
            <a:r>
              <a:rPr lang="zh-CN" altLang="en-US" sz="1800" dirty="0">
                <a:latin typeface="微软雅黑" panose="020B0503020204020204" pitchFamily="34" charset="-122"/>
                <a:ea typeface="微软雅黑" panose="020B0503020204020204" pitchFamily="34" charset="-122"/>
              </a:rPr>
              <a:t>删除表尾元素，时间复杂度为</a:t>
            </a:r>
            <a:r>
              <a:rPr lang="en-GB" altLang="zh-CN" sz="1800" dirty="0">
                <a:latin typeface="微软雅黑" panose="020B0503020204020204" pitchFamily="34" charset="-122"/>
                <a:ea typeface="微软雅黑" panose="020B0503020204020204" pitchFamily="34" charset="-122"/>
              </a:rPr>
              <a:t>O(1)</a:t>
            </a:r>
          </a:p>
          <a:p>
            <a:pPr marL="0" indent="0">
              <a:buNone/>
            </a:pPr>
            <a:r>
              <a:rPr lang="zh-CN" altLang="en-US" sz="1800" dirty="0">
                <a:latin typeface="微软雅黑" panose="020B0503020204020204" pitchFamily="34" charset="-122"/>
                <a:ea typeface="微软雅黑" panose="020B0503020204020204" pitchFamily="34" charset="-122"/>
              </a:rPr>
              <a:t>    </a:t>
            </a:r>
            <a:r>
              <a:rPr lang="en-GB" altLang="zh-CN" sz="1800" dirty="0">
                <a:latin typeface="微软雅黑" panose="020B0503020204020204" pitchFamily="34" charset="-122"/>
                <a:ea typeface="微软雅黑" panose="020B0503020204020204" pitchFamily="34" charset="-122"/>
              </a:rPr>
              <a:t>b. </a:t>
            </a:r>
            <a:r>
              <a:rPr lang="zh-CN" altLang="en-US" sz="1800" dirty="0">
                <a:latin typeface="微软雅黑" panose="020B0503020204020204" pitchFamily="34" charset="-122"/>
                <a:ea typeface="微软雅黑" panose="020B0503020204020204" pitchFamily="34" charset="-122"/>
              </a:rPr>
              <a:t>非保序的元素删除（不常见），时间复杂度为</a:t>
            </a:r>
            <a:r>
              <a:rPr lang="en-GB" altLang="zh-CN" sz="1800" dirty="0">
                <a:latin typeface="微软雅黑" panose="020B0503020204020204" pitchFamily="34" charset="-122"/>
                <a:ea typeface="微软雅黑" panose="020B0503020204020204" pitchFamily="34" charset="-122"/>
              </a:rPr>
              <a:t>O(1)</a:t>
            </a:r>
          </a:p>
          <a:p>
            <a:pPr marL="0" indent="0">
              <a:buNone/>
            </a:pPr>
            <a:r>
              <a:rPr lang="zh-CN" altLang="en-US" sz="1800" dirty="0">
                <a:latin typeface="微软雅黑" panose="020B0503020204020204" pitchFamily="34" charset="-122"/>
                <a:ea typeface="微软雅黑" panose="020B0503020204020204" pitchFamily="34" charset="-122"/>
              </a:rPr>
              <a:t>    </a:t>
            </a:r>
            <a:r>
              <a:rPr lang="en-GB" altLang="zh-CN" sz="1800" dirty="0">
                <a:latin typeface="微软雅黑" panose="020B0503020204020204" pitchFamily="34" charset="-122"/>
                <a:ea typeface="微软雅黑" panose="020B0503020204020204" pitchFamily="34" charset="-122"/>
              </a:rPr>
              <a:t>c. </a:t>
            </a:r>
            <a:r>
              <a:rPr lang="zh-CN" altLang="en-US" sz="1800" dirty="0">
                <a:latin typeface="微软雅黑" panose="020B0503020204020204" pitchFamily="34" charset="-122"/>
                <a:ea typeface="微软雅黑" panose="020B0503020204020204" pitchFamily="34" charset="-122"/>
              </a:rPr>
              <a:t>保序的元素删除，时间复杂度为</a:t>
            </a:r>
            <a:r>
              <a:rPr lang="en-GB" altLang="zh-CN" sz="1800" dirty="0">
                <a:latin typeface="微软雅黑" panose="020B0503020204020204" pitchFamily="34" charset="-122"/>
                <a:ea typeface="微软雅黑" panose="020B0503020204020204" pitchFamily="34" charset="-122"/>
              </a:rPr>
              <a:t>O(n)</a:t>
            </a:r>
          </a:p>
          <a:p>
            <a:pPr marL="0" indent="0">
              <a:buNone/>
            </a:pPr>
            <a:endParaRPr lang="zh-CN" altLang="en-US" dirty="0"/>
          </a:p>
        </p:txBody>
      </p:sp>
    </p:spTree>
    <p:extLst>
      <p:ext uri="{BB962C8B-B14F-4D97-AF65-F5344CB8AC3E}">
        <p14:creationId xmlns:p14="http://schemas.microsoft.com/office/powerpoint/2010/main" val="218521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AF6D538-EF96-4859-BC47-A42243FA3629}"/>
              </a:ext>
            </a:extLst>
          </p:cNvPr>
          <p:cNvSpPr>
            <a:spLocks noGrp="1"/>
          </p:cNvSpPr>
          <p:nvPr>
            <p:ph type="body" sz="quarter" idx="10"/>
          </p:nvPr>
        </p:nvSpPr>
        <p:spPr/>
        <p:txBody>
          <a:bodyPr/>
          <a:lstStyle/>
          <a:p>
            <a:r>
              <a:rPr lang="zh-CN" altLang="en-US" dirty="0"/>
              <a:t>数据结构</a:t>
            </a:r>
          </a:p>
        </p:txBody>
      </p:sp>
      <p:sp>
        <p:nvSpPr>
          <p:cNvPr id="8" name="文本占位符 7">
            <a:extLst>
              <a:ext uri="{FF2B5EF4-FFF2-40B4-BE49-F238E27FC236}">
                <a16:creationId xmlns:a16="http://schemas.microsoft.com/office/drawing/2014/main" id="{D939D42C-042D-4885-AC20-F21DEAC6C196}"/>
              </a:ext>
            </a:extLst>
          </p:cNvPr>
          <p:cNvSpPr>
            <a:spLocks noGrp="1"/>
          </p:cNvSpPr>
          <p:nvPr>
            <p:ph type="body" sz="quarter" idx="11"/>
          </p:nvPr>
        </p:nvSpPr>
        <p:spPr>
          <a:xfrm>
            <a:off x="747394" y="1835506"/>
            <a:ext cx="10698800" cy="4219575"/>
          </a:xfrm>
        </p:spPr>
        <p:txBody>
          <a:bodyPr/>
          <a:lstStyle/>
          <a:p>
            <a:pPr fontAlgn="auto">
              <a:spcBef>
                <a:spcPts val="0"/>
              </a:spcBef>
              <a:spcAft>
                <a:spcPts val="0"/>
              </a:spcAft>
            </a:pPr>
            <a:r>
              <a:rPr lang="zh-CN" altLang="en-US" sz="1600" dirty="0">
                <a:solidFill>
                  <a:srgbClr val="FF0000"/>
                </a:solidFill>
                <a:latin typeface="微软雅黑" panose="020B0503020204020204" pitchFamily="34" charset="-122"/>
                <a:ea typeface="微软雅黑" panose="020B0503020204020204" pitchFamily="34" charset="-122"/>
              </a:rPr>
              <a:t>数据结构</a:t>
            </a:r>
            <a:r>
              <a:rPr lang="zh-CN" altLang="en-US" sz="1600" dirty="0">
                <a:latin typeface="微软雅黑" panose="020B0503020204020204" pitchFamily="34" charset="-122"/>
                <a:ea typeface="微软雅黑" panose="020B0503020204020204" pitchFamily="34" charset="-122"/>
              </a:rPr>
              <a:t>是</a:t>
            </a:r>
            <a:r>
              <a:rPr lang="zh-CN" altLang="en-US" sz="1600" dirty="0">
                <a:solidFill>
                  <a:srgbClr val="FF0000"/>
                </a:solidFill>
                <a:latin typeface="微软雅黑" panose="020B0503020204020204" pitchFamily="34" charset="-122"/>
                <a:ea typeface="微软雅黑" panose="020B0503020204020204" pitchFamily="34" charset="-122"/>
              </a:rPr>
              <a:t>存储、组织数据</a:t>
            </a:r>
            <a:r>
              <a:rPr lang="zh-CN" altLang="en-US" sz="1600" dirty="0">
                <a:latin typeface="微软雅黑" panose="020B0503020204020204" pitchFamily="34" charset="-122"/>
                <a:ea typeface="微软雅黑" panose="020B0503020204020204" pitchFamily="34" charset="-122"/>
              </a:rPr>
              <a:t>的方式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指</a:t>
            </a:r>
            <a:r>
              <a:rPr lang="zh-CN" altLang="en-US" sz="1600" dirty="0">
                <a:latin typeface="微软雅黑" panose="020B0503020204020204" pitchFamily="34" charset="-122"/>
                <a:ea typeface="微软雅黑" panose="020B0503020204020204" pitchFamily="34" charset="-122"/>
              </a:rPr>
              <a:t>相互之间存在一种或多种特定关系的</a:t>
            </a:r>
            <a:r>
              <a:rPr lang="zh-CN" altLang="en-US" sz="1600" dirty="0">
                <a:solidFill>
                  <a:srgbClr val="FF0000"/>
                </a:solidFill>
                <a:latin typeface="微软雅黑" panose="020B0503020204020204" pitchFamily="34" charset="-122"/>
                <a:ea typeface="微软雅黑" panose="020B0503020204020204" pitchFamily="34" charset="-122"/>
              </a:rPr>
              <a:t>数据元素的集合</a:t>
            </a:r>
            <a:endParaRPr lang="en-US" altLang="zh-CN" sz="16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6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600" dirty="0">
                <a:latin typeface="微软雅黑" panose="020B0503020204020204" pitchFamily="34" charset="-122"/>
                <a:ea typeface="微软雅黑" panose="020B0503020204020204" pitchFamily="34" charset="-122"/>
              </a:rPr>
              <a:t>通常情况下，精心选择的数据结构可以带来更高的运行或者存储</a:t>
            </a:r>
            <a:r>
              <a:rPr lang="zh-CN" altLang="en-US" sz="1600" dirty="0">
                <a:solidFill>
                  <a:srgbClr val="FF0000"/>
                </a:solidFill>
                <a:latin typeface="微软雅黑" panose="020B0503020204020204" pitchFamily="34" charset="-122"/>
                <a:ea typeface="微软雅黑" panose="020B0503020204020204" pitchFamily="34" charset="-122"/>
              </a:rPr>
              <a:t>效率</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数据结构往往影响着</a:t>
            </a:r>
            <a:r>
              <a:rPr lang="zh-CN" altLang="en-US" sz="1600" dirty="0">
                <a:solidFill>
                  <a:srgbClr val="FF0000"/>
                </a:solidFill>
                <a:latin typeface="微软雅黑" panose="020B0503020204020204" pitchFamily="34" charset="-122"/>
                <a:ea typeface="微软雅黑" panose="020B0503020204020204" pitchFamily="34" charset="-122"/>
              </a:rPr>
              <a:t>算法</a:t>
            </a:r>
            <a:r>
              <a:rPr lang="zh-CN" altLang="en-US" dirty="0">
                <a:solidFill>
                  <a:srgbClr val="FF0000"/>
                </a:solidFill>
                <a:latin typeface="微软雅黑" panose="020B0503020204020204" pitchFamily="34" charset="-122"/>
                <a:ea typeface="微软雅黑" panose="020B0503020204020204" pitchFamily="34" charset="-122"/>
              </a:rPr>
              <a:t>的效率</a:t>
            </a:r>
            <a:endParaRPr kumimoji="1" lang="zh-CN" altLang="en-US" sz="16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zh-CN" altLang="en-US" dirty="0"/>
          </a:p>
        </p:txBody>
      </p:sp>
      <p:sp>
        <p:nvSpPr>
          <p:cNvPr id="10" name="文本框 9">
            <a:extLst>
              <a:ext uri="{FF2B5EF4-FFF2-40B4-BE49-F238E27FC236}">
                <a16:creationId xmlns:a16="http://schemas.microsoft.com/office/drawing/2014/main" id="{5DA6F741-4C31-F818-AB5E-92791EF0DD0E}"/>
              </a:ext>
            </a:extLst>
          </p:cNvPr>
          <p:cNvSpPr txBox="1"/>
          <p:nvPr/>
        </p:nvSpPr>
        <p:spPr>
          <a:xfrm>
            <a:off x="1312371" y="3945294"/>
            <a:ext cx="1064715" cy="338554"/>
          </a:xfrm>
          <a:prstGeom prst="rect">
            <a:avLst/>
          </a:prstGeom>
          <a:noFill/>
        </p:spPr>
        <p:txBody>
          <a:bodyPr wrap="none" rtlCol="0">
            <a:spAutoFit/>
          </a:bodyPr>
          <a:lstStyle/>
          <a:p>
            <a:pPr fontAlgn="auto">
              <a:spcBef>
                <a:spcPts val="0"/>
              </a:spcBef>
              <a:spcAft>
                <a:spcPts val="0"/>
              </a:spcAft>
            </a:pPr>
            <a:r>
              <a:rPr kumimoji="1" lang="zh-CN" altLang="en-US" sz="1600" b="1" dirty="0">
                <a:solidFill>
                  <a:srgbClr val="FF0000"/>
                </a:solidFill>
                <a:latin typeface="微软雅黑" panose="020B0503020204020204" pitchFamily="34" charset="-122"/>
                <a:ea typeface="微软雅黑" panose="020B0503020204020204" pitchFamily="34" charset="-122"/>
              </a:rPr>
              <a:t>举个栗子</a:t>
            </a:r>
            <a:r>
              <a:rPr kumimoji="1" lang="en-US" altLang="zh-CN" sz="1600" b="1" dirty="0">
                <a:solidFill>
                  <a:srgbClr val="FF0000"/>
                </a:solidFill>
                <a:latin typeface="微软雅黑" panose="020B0503020204020204" pitchFamily="34" charset="-122"/>
                <a:ea typeface="微软雅黑" panose="020B0503020204020204" pitchFamily="34" charset="-122"/>
              </a:rPr>
              <a:t>:</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8FE402A4-907A-D482-066D-53D07E55CB48}"/>
              </a:ext>
            </a:extLst>
          </p:cNvPr>
          <p:cNvPicPr>
            <a:picLocks noChangeAspect="1"/>
          </p:cNvPicPr>
          <p:nvPr/>
        </p:nvPicPr>
        <p:blipFill>
          <a:blip r:embed="rId2"/>
          <a:stretch>
            <a:fillRect/>
          </a:stretch>
        </p:blipFill>
        <p:spPr>
          <a:xfrm>
            <a:off x="1504392" y="4314626"/>
            <a:ext cx="641969" cy="561129"/>
          </a:xfrm>
          <a:prstGeom prst="rect">
            <a:avLst/>
          </a:prstGeom>
          <a:ln w="3175">
            <a:solidFill>
              <a:schemeClr val="tx1"/>
            </a:solidFill>
          </a:ln>
        </p:spPr>
      </p:pic>
      <p:sp>
        <p:nvSpPr>
          <p:cNvPr id="12" name="文本框 11">
            <a:extLst>
              <a:ext uri="{FF2B5EF4-FFF2-40B4-BE49-F238E27FC236}">
                <a16:creationId xmlns:a16="http://schemas.microsoft.com/office/drawing/2014/main" id="{C2DD7442-D718-C866-CAF8-707D5C2DCFDD}"/>
              </a:ext>
            </a:extLst>
          </p:cNvPr>
          <p:cNvSpPr txBox="1"/>
          <p:nvPr/>
        </p:nvSpPr>
        <p:spPr>
          <a:xfrm>
            <a:off x="2237995" y="4389107"/>
            <a:ext cx="3323346"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我们希望存贮一个 </a:t>
            </a:r>
            <a:r>
              <a:rPr kumimoji="1" lang="zh-CN" altLang="en-US" sz="1600" dirty="0">
                <a:solidFill>
                  <a:srgbClr val="FF0000"/>
                </a:solidFill>
                <a:latin typeface="微软雅黑" panose="020B0503020204020204" pitchFamily="34" charset="-122"/>
                <a:ea typeface="微软雅黑" panose="020B0503020204020204" pitchFamily="34" charset="-122"/>
              </a:rPr>
              <a:t>班级的学员信息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10880" y="1867747"/>
            <a:ext cx="1601721"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存储方式</a:t>
            </a:r>
            <a:r>
              <a:rPr kumimoji="1" lang="en-US" altLang="zh-CN" sz="1600" b="1" dirty="0">
                <a:latin typeface="微软雅黑" panose="020B0503020204020204" pitchFamily="34" charset="-122"/>
                <a:ea typeface="微软雅黑" panose="020B0503020204020204" pitchFamily="34" charset="-122"/>
              </a:rPr>
              <a:t>1:</a:t>
            </a:r>
            <a:r>
              <a:rPr kumimoji="1" lang="zh-CN" altLang="en-US" sz="1600" b="1" dirty="0">
                <a:latin typeface="微软雅黑" panose="020B0503020204020204" pitchFamily="34" charset="-122"/>
                <a:ea typeface="微软雅黑" panose="020B0503020204020204" pitchFamily="34" charset="-122"/>
              </a:rPr>
              <a:t>列表</a:t>
            </a:r>
          </a:p>
        </p:txBody>
      </p:sp>
      <p:sp>
        <p:nvSpPr>
          <p:cNvPr id="10" name="文本框 9"/>
          <p:cNvSpPr txBox="1"/>
          <p:nvPr/>
        </p:nvSpPr>
        <p:spPr>
          <a:xfrm>
            <a:off x="5840928" y="1827713"/>
            <a:ext cx="1601721"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存储方式</a:t>
            </a:r>
            <a:r>
              <a:rPr kumimoji="1" lang="en-US" altLang="zh-CN" sz="1600" b="1" dirty="0">
                <a:latin typeface="微软雅黑" panose="020B0503020204020204" pitchFamily="34" charset="-122"/>
                <a:ea typeface="微软雅黑" panose="020B0503020204020204" pitchFamily="34" charset="-122"/>
              </a:rPr>
              <a:t>2:</a:t>
            </a:r>
            <a:r>
              <a:rPr kumimoji="1" lang="zh-CN" altLang="en-US" sz="1600" b="1" dirty="0">
                <a:latin typeface="微软雅黑" panose="020B0503020204020204" pitchFamily="34" charset="-122"/>
                <a:ea typeface="微软雅黑" panose="020B0503020204020204" pitchFamily="34" charset="-122"/>
              </a:rPr>
              <a:t>字典</a:t>
            </a:r>
          </a:p>
        </p:txBody>
      </p:sp>
      <p:sp>
        <p:nvSpPr>
          <p:cNvPr id="14" name="文本框 13"/>
          <p:cNvSpPr txBox="1"/>
          <p:nvPr/>
        </p:nvSpPr>
        <p:spPr>
          <a:xfrm>
            <a:off x="679375" y="3244548"/>
            <a:ext cx="1670650"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查找学员</a:t>
            </a:r>
            <a:r>
              <a:rPr kumimoji="1" lang="zh-CN" altLang="en-US" sz="1600" b="1" dirty="0">
                <a:solidFill>
                  <a:srgbClr val="FF0000"/>
                </a:solidFill>
                <a:latin typeface="微软雅黑" panose="020B0503020204020204" pitchFamily="34" charset="-122"/>
                <a:ea typeface="微软雅黑" panose="020B0503020204020204" pitchFamily="34" charset="-122"/>
              </a:rPr>
              <a:t>钢铁侠</a:t>
            </a:r>
            <a:r>
              <a:rPr kumimoji="1" lang="en-US" altLang="zh-CN" sz="1600" dirty="0">
                <a:latin typeface="微软雅黑" panose="020B0503020204020204" pitchFamily="34" charset="-122"/>
                <a:ea typeface="微软雅黑" panose="020B0503020204020204" pitchFamily="34" charset="-122"/>
              </a:rPr>
              <a:t>:</a:t>
            </a:r>
          </a:p>
        </p:txBody>
      </p:sp>
      <p:pic>
        <p:nvPicPr>
          <p:cNvPr id="15" name="图片 14"/>
          <p:cNvPicPr>
            <a:picLocks noChangeAspect="1"/>
          </p:cNvPicPr>
          <p:nvPr/>
        </p:nvPicPr>
        <p:blipFill>
          <a:blip r:embed="rId2"/>
          <a:stretch>
            <a:fillRect/>
          </a:stretch>
        </p:blipFill>
        <p:spPr>
          <a:xfrm>
            <a:off x="820676" y="2200481"/>
            <a:ext cx="3772112" cy="955947"/>
          </a:xfrm>
          <a:prstGeom prst="rect">
            <a:avLst/>
          </a:prstGeom>
          <a:ln>
            <a:solidFill>
              <a:schemeClr val="tx1"/>
            </a:solidFill>
          </a:ln>
        </p:spPr>
      </p:pic>
      <p:pic>
        <p:nvPicPr>
          <p:cNvPr id="16" name="图片 15"/>
          <p:cNvPicPr>
            <a:picLocks noChangeAspect="1"/>
          </p:cNvPicPr>
          <p:nvPr/>
        </p:nvPicPr>
        <p:blipFill>
          <a:blip r:embed="rId3"/>
          <a:stretch>
            <a:fillRect/>
          </a:stretch>
        </p:blipFill>
        <p:spPr>
          <a:xfrm>
            <a:off x="5936938" y="2200480"/>
            <a:ext cx="4128459" cy="908731"/>
          </a:xfrm>
          <a:prstGeom prst="rect">
            <a:avLst/>
          </a:prstGeom>
          <a:ln>
            <a:solidFill>
              <a:schemeClr val="tx1"/>
            </a:solidFill>
          </a:ln>
        </p:spPr>
      </p:pic>
      <p:pic>
        <p:nvPicPr>
          <p:cNvPr id="17" name="图片 16"/>
          <p:cNvPicPr>
            <a:picLocks noChangeAspect="1"/>
          </p:cNvPicPr>
          <p:nvPr/>
        </p:nvPicPr>
        <p:blipFill>
          <a:blip r:embed="rId4"/>
          <a:stretch>
            <a:fillRect/>
          </a:stretch>
        </p:blipFill>
        <p:spPr>
          <a:xfrm>
            <a:off x="820676" y="3558811"/>
            <a:ext cx="3808923" cy="797217"/>
          </a:xfrm>
          <a:prstGeom prst="rect">
            <a:avLst/>
          </a:prstGeom>
          <a:ln>
            <a:solidFill>
              <a:schemeClr val="tx1"/>
            </a:solidFill>
          </a:ln>
        </p:spPr>
      </p:pic>
      <p:sp>
        <p:nvSpPr>
          <p:cNvPr id="18" name="文本框 17"/>
          <p:cNvSpPr txBox="1"/>
          <p:nvPr/>
        </p:nvSpPr>
        <p:spPr>
          <a:xfrm>
            <a:off x="5840927" y="3244547"/>
            <a:ext cx="1670650"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查找学员</a:t>
            </a:r>
            <a:r>
              <a:rPr kumimoji="1" lang="zh-CN" altLang="en-US" sz="1600" b="1" dirty="0">
                <a:solidFill>
                  <a:srgbClr val="FF0000"/>
                </a:solidFill>
                <a:latin typeface="微软雅黑" panose="020B0503020204020204" pitchFamily="34" charset="-122"/>
                <a:ea typeface="微软雅黑" panose="020B0503020204020204" pitchFamily="34" charset="-122"/>
              </a:rPr>
              <a:t>钢铁侠</a:t>
            </a:r>
            <a:r>
              <a:rPr kumimoji="1" lang="en-US" altLang="zh-CN" sz="1600" dirty="0">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5"/>
          <a:stretch>
            <a:fillRect/>
          </a:stretch>
        </p:blipFill>
        <p:spPr>
          <a:xfrm>
            <a:off x="5936938" y="3558811"/>
            <a:ext cx="4032448" cy="676775"/>
          </a:xfrm>
          <a:prstGeom prst="rect">
            <a:avLst/>
          </a:prstGeom>
          <a:ln>
            <a:solidFill>
              <a:schemeClr val="tx1"/>
            </a:solidFill>
          </a:ln>
        </p:spPr>
      </p:pic>
      <p:sp>
        <p:nvSpPr>
          <p:cNvPr id="9" name="文本框 8"/>
          <p:cNvSpPr txBox="1"/>
          <p:nvPr/>
        </p:nvSpPr>
        <p:spPr>
          <a:xfrm>
            <a:off x="710879" y="4533704"/>
            <a:ext cx="1853392"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时间复杂度 </a:t>
            </a:r>
            <a:r>
              <a:rPr kumimoji="1" lang="en-US" altLang="zh-CN" sz="1600" b="1"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 </a:t>
            </a:r>
            <a:r>
              <a:rPr kumimoji="1" lang="en-US" altLang="zh-CN" sz="1600" b="1" dirty="0">
                <a:solidFill>
                  <a:srgbClr val="FF0000"/>
                </a:solidFill>
                <a:latin typeface="微软雅黑" panose="020B0503020204020204" pitchFamily="34" charset="-122"/>
                <a:ea typeface="微软雅黑" panose="020B0503020204020204" pitchFamily="34" charset="-122"/>
              </a:rPr>
              <a:t>O(n)</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840927" y="4500509"/>
            <a:ext cx="1846980"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时间复杂度 </a:t>
            </a:r>
            <a:r>
              <a:rPr kumimoji="1" lang="en-US" altLang="zh-CN" sz="1600" b="1"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 </a:t>
            </a:r>
            <a:r>
              <a:rPr kumimoji="1" lang="en-US" altLang="zh-CN" sz="1600" b="1" dirty="0">
                <a:solidFill>
                  <a:srgbClr val="FF0000"/>
                </a:solidFill>
                <a:latin typeface="微软雅黑" panose="020B0503020204020204" pitchFamily="34" charset="-122"/>
                <a:ea typeface="微软雅黑" panose="020B0503020204020204" pitchFamily="34" charset="-122"/>
              </a:rPr>
              <a:t>O(1)</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33149" y="5684641"/>
            <a:ext cx="8099949" cy="787460"/>
          </a:xfrm>
          <a:prstGeom prst="rect">
            <a:avLst/>
          </a:prstGeom>
          <a:noFill/>
        </p:spPr>
        <p:txBody>
          <a:bodyPr wrap="square" rtlCol="0">
            <a:spAutoFit/>
          </a:bodyPr>
          <a:lstStyle/>
          <a:p>
            <a:pPr fontAlgn="auto">
              <a:lnSpc>
                <a:spcPct val="150000"/>
              </a:lnSpc>
              <a:spcBef>
                <a:spcPts val="0"/>
              </a:spcBef>
              <a:spcAft>
                <a:spcPts val="0"/>
              </a:spcAft>
            </a:pPr>
            <a:r>
              <a:rPr kumimoji="1" lang="zh-CN" altLang="en-US" sz="1600" dirty="0">
                <a:solidFill>
                  <a:srgbClr val="FF0000"/>
                </a:solidFill>
                <a:latin typeface="微软雅黑" panose="020B0503020204020204" pitchFamily="34" charset="-122"/>
                <a:ea typeface="微软雅黑" panose="020B0503020204020204" pitchFamily="34" charset="-122"/>
              </a:rPr>
              <a:t>结论：相同</a:t>
            </a:r>
            <a:r>
              <a:rPr kumimoji="1" lang="zh-CN" altLang="en-US" sz="1600" dirty="0">
                <a:latin typeface="微软雅黑" panose="020B0503020204020204" pitchFamily="34" charset="-122"/>
                <a:ea typeface="微软雅黑" panose="020B0503020204020204" pitchFamily="34" charset="-122"/>
              </a:rPr>
              <a:t>的数据采用</a:t>
            </a:r>
            <a:r>
              <a:rPr kumimoji="1" lang="zh-CN" altLang="en-US" sz="1600" dirty="0">
                <a:solidFill>
                  <a:srgbClr val="FF0000"/>
                </a:solidFill>
                <a:latin typeface="微软雅黑" panose="020B0503020204020204" pitchFamily="34" charset="-122"/>
                <a:ea typeface="微软雅黑" panose="020B0503020204020204" pitchFamily="34" charset="-122"/>
              </a:rPr>
              <a:t>不同</a:t>
            </a:r>
            <a:r>
              <a:rPr kumimoji="1" lang="zh-CN" altLang="en-US" sz="1600" dirty="0">
                <a:latin typeface="微软雅黑" panose="020B0503020204020204" pitchFamily="34" charset="-122"/>
                <a:ea typeface="微软雅黑" panose="020B0503020204020204" pitchFamily="34" charset="-122"/>
              </a:rPr>
              <a:t>的方式也就不同的</a:t>
            </a:r>
            <a:r>
              <a:rPr kumimoji="1" lang="zh-CN" altLang="en-US" sz="1600" dirty="0">
                <a:solidFill>
                  <a:srgbClr val="FF0000"/>
                </a:solidFill>
                <a:latin typeface="微软雅黑" panose="020B0503020204020204" pitchFamily="34" charset="-122"/>
                <a:ea typeface="微软雅黑" panose="020B0503020204020204" pitchFamily="34" charset="-122"/>
              </a:rPr>
              <a:t>数据结构</a:t>
            </a:r>
            <a:r>
              <a:rPr kumimoji="1" lang="zh-CN" altLang="en-US" sz="1600" dirty="0">
                <a:latin typeface="微软雅黑" panose="020B0503020204020204" pitchFamily="34" charset="-122"/>
                <a:ea typeface="微软雅黑" panose="020B0503020204020204" pitchFamily="34" charset="-122"/>
              </a:rPr>
              <a:t>存储，带来的</a:t>
            </a:r>
            <a:r>
              <a:rPr lang="zh-CN" altLang="en-US" sz="1600" dirty="0">
                <a:latin typeface="微软雅黑" panose="020B0503020204020204" pitchFamily="34" charset="-122"/>
                <a:ea typeface="微软雅黑" panose="020B0503020204020204" pitchFamily="34" charset="-122"/>
              </a:rPr>
              <a:t>运行或者存储</a:t>
            </a:r>
            <a:r>
              <a:rPr lang="zh-CN" altLang="en-US" sz="1600" dirty="0">
                <a:solidFill>
                  <a:srgbClr val="FF0000"/>
                </a:solidFill>
                <a:latin typeface="微软雅黑" panose="020B0503020204020204" pitchFamily="34" charset="-122"/>
                <a:ea typeface="微软雅黑" panose="020B0503020204020204" pitchFamily="34" charset="-122"/>
              </a:rPr>
              <a:t>效率</a:t>
            </a:r>
            <a:r>
              <a:rPr lang="zh-CN" altLang="en-US" sz="1600" dirty="0">
                <a:latin typeface="微软雅黑" panose="020B0503020204020204" pitchFamily="34" charset="-122"/>
                <a:ea typeface="微软雅黑" panose="020B0503020204020204" pitchFamily="34" charset="-122"/>
              </a:rPr>
              <a:t>是不同的</a:t>
            </a:r>
            <a:endParaRPr kumimoji="1" lang="zh-CN" altLang="en-US" sz="1600" dirty="0">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34FFF849-B39F-9D90-4543-4C8ABE2B0A8D}"/>
              </a:ext>
            </a:extLst>
          </p:cNvPr>
          <p:cNvSpPr>
            <a:spLocks noGrp="1"/>
          </p:cNvSpPr>
          <p:nvPr>
            <p:ph type="body" sz="quarter" idx="10"/>
          </p:nvPr>
        </p:nvSpPr>
        <p:spPr/>
        <p:txBody>
          <a:bodyPr/>
          <a:lstStyle/>
          <a:p>
            <a:r>
              <a:rPr lang="zh-CN" altLang="en-US" dirty="0"/>
              <a:t>数据结构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0880" y="2132856"/>
            <a:ext cx="7691199" cy="3495893"/>
          </a:xfrm>
          <a:prstGeom prst="rect">
            <a:avLst/>
          </a:prstGeom>
          <a:noFill/>
        </p:spPr>
        <p:txBody>
          <a:bodyPr wrap="square" rtlCol="0">
            <a:spAutoFit/>
          </a:bodyPr>
          <a:lstStyle/>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数据结构</a:t>
            </a:r>
            <a:r>
              <a:rPr lang="zh-CN" altLang="en-US" sz="1600" dirty="0">
                <a:latin typeface="微软雅黑" panose="020B0503020204020204" pitchFamily="34" charset="-122"/>
                <a:ea typeface="微软雅黑" panose="020B0503020204020204" pitchFamily="34" charset="-122"/>
              </a:rPr>
              <a:t>只是</a:t>
            </a:r>
            <a:r>
              <a:rPr lang="zh-CN" altLang="en-US" sz="1600" dirty="0">
                <a:solidFill>
                  <a:srgbClr val="FF0000"/>
                </a:solidFill>
                <a:latin typeface="微软雅黑" panose="020B0503020204020204" pitchFamily="34" charset="-122"/>
                <a:ea typeface="微软雅黑" panose="020B0503020204020204" pitchFamily="34" charset="-122"/>
              </a:rPr>
              <a:t>静态</a:t>
            </a:r>
            <a:r>
              <a:rPr lang="zh-CN" altLang="en-US" sz="1600" dirty="0">
                <a:latin typeface="微软雅黑" panose="020B0503020204020204" pitchFamily="34" charset="-122"/>
                <a:ea typeface="微软雅黑" panose="020B0503020204020204" pitchFamily="34" charset="-122"/>
              </a:rPr>
              <a:t>的描述了数据元素之间的</a:t>
            </a:r>
            <a:r>
              <a:rPr lang="zh-CN" altLang="en-US" sz="1600" dirty="0">
                <a:solidFill>
                  <a:srgbClr val="FF0000"/>
                </a:solidFill>
                <a:latin typeface="微软雅黑" panose="020B0503020204020204" pitchFamily="34" charset="-122"/>
                <a:ea typeface="微软雅黑" panose="020B0503020204020204" pitchFamily="34" charset="-122"/>
              </a:rPr>
              <a:t>关系，</a:t>
            </a:r>
            <a:r>
              <a:rPr lang="zh-CN" altLang="en-US" sz="1600" dirty="0">
                <a:latin typeface="微软雅黑" panose="020B0503020204020204" pitchFamily="34" charset="-122"/>
                <a:ea typeface="微软雅黑" panose="020B0503020204020204" pitchFamily="34" charset="-122"/>
              </a:rPr>
              <a:t>是存储和组织数据的方式。</a:t>
            </a:r>
          </a:p>
          <a:p>
            <a:pPr>
              <a:lnSpc>
                <a:spcPct val="150000"/>
              </a:lnSpc>
            </a:pPr>
            <a:r>
              <a:rPr lang="zh-CN" altLang="en-US" sz="1600" dirty="0">
                <a:solidFill>
                  <a:srgbClr val="FF0000"/>
                </a:solidFill>
                <a:latin typeface="微软雅黑" panose="020B0503020204020204" pitchFamily="34" charset="-122"/>
                <a:ea typeface="微软雅黑" panose="020B0503020204020204" pitchFamily="34" charset="-122"/>
              </a:rPr>
              <a:t>高效的程序</a:t>
            </a:r>
            <a:r>
              <a:rPr lang="zh-CN" altLang="en-US" sz="1600" dirty="0">
                <a:latin typeface="微软雅黑" panose="020B0503020204020204" pitchFamily="34" charset="-122"/>
                <a:ea typeface="微软雅黑" panose="020B0503020204020204" pitchFamily="34" charset="-122"/>
              </a:rPr>
              <a:t>需要在数据结构的基础上设计和选择</a:t>
            </a:r>
            <a:r>
              <a:rPr lang="zh-CN" altLang="en-US" sz="1600" dirty="0">
                <a:solidFill>
                  <a:srgbClr val="FF0000"/>
                </a:solidFill>
                <a:latin typeface="微软雅黑" panose="020B0503020204020204" pitchFamily="34" charset="-122"/>
                <a:ea typeface="微软雅黑" panose="020B0503020204020204" pitchFamily="34" charset="-122"/>
              </a:rPr>
              <a:t>算法</a:t>
            </a:r>
            <a:endParaRPr lang="en-US" altLang="zh-CN" sz="16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算法</a:t>
            </a:r>
            <a:r>
              <a:rPr lang="zh-CN" altLang="en-US" sz="1600" b="1" dirty="0">
                <a:latin typeface="微软雅黑" panose="020B0503020204020204" pitchFamily="34" charset="-122"/>
                <a:ea typeface="微软雅黑" panose="020B0503020204020204" pitchFamily="34" charset="-122"/>
              </a:rPr>
              <a:t>是为了</a:t>
            </a:r>
            <a:r>
              <a:rPr lang="zh-CN" altLang="en-US" sz="1600" b="1" dirty="0">
                <a:solidFill>
                  <a:srgbClr val="FF0000"/>
                </a:solidFill>
                <a:latin typeface="微软雅黑" panose="020B0503020204020204" pitchFamily="34" charset="-122"/>
                <a:ea typeface="微软雅黑" panose="020B0503020204020204" pitchFamily="34" charset="-122"/>
              </a:rPr>
              <a:t>解决实际问题</a:t>
            </a:r>
            <a:r>
              <a:rPr lang="zh-CN" altLang="en-US" sz="1600" b="1" dirty="0">
                <a:latin typeface="微软雅黑" panose="020B0503020204020204" pitchFamily="34" charset="-122"/>
                <a:ea typeface="微软雅黑" panose="020B0503020204020204" pitchFamily="34" charset="-122"/>
              </a:rPr>
              <a:t>而设计的，</a:t>
            </a:r>
            <a:r>
              <a:rPr lang="zh-CN" altLang="en-US" sz="1600" b="1" dirty="0">
                <a:solidFill>
                  <a:srgbClr val="FF0000"/>
                </a:solidFill>
                <a:latin typeface="微软雅黑" panose="020B0503020204020204" pitchFamily="34" charset="-122"/>
                <a:ea typeface="微软雅黑" panose="020B0503020204020204" pitchFamily="34" charset="-122"/>
              </a:rPr>
              <a:t>数据结构</a:t>
            </a:r>
            <a:r>
              <a:rPr lang="zh-CN" altLang="en-US" sz="1600" b="1" dirty="0">
                <a:latin typeface="微软雅黑" panose="020B0503020204020204" pitchFamily="34" charset="-122"/>
                <a:ea typeface="微软雅黑" panose="020B0503020204020204" pitchFamily="34" charset="-122"/>
              </a:rPr>
              <a:t>是算法需要处理问题的</a:t>
            </a:r>
            <a:r>
              <a:rPr lang="zh-CN" altLang="en-US" sz="1600" b="1" dirty="0">
                <a:solidFill>
                  <a:srgbClr val="FF0000"/>
                </a:solidFill>
                <a:latin typeface="微软雅黑" panose="020B0503020204020204" pitchFamily="34" charset="-122"/>
                <a:ea typeface="微软雅黑" panose="020B0503020204020204" pitchFamily="34" charset="-122"/>
              </a:rPr>
              <a:t>载体</a:t>
            </a:r>
            <a:endParaRPr lang="en-US" altLang="zh-CN" sz="16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a:p>
            <a:pPr algn="l"/>
            <a:r>
              <a:rPr lang="zh-CN" altLang="en-US" sz="1600" b="0" i="0" u="none" strike="noStrike" dirty="0">
                <a:solidFill>
                  <a:srgbClr val="333333"/>
                </a:solidFill>
                <a:effectLst/>
                <a:latin typeface="Microsoft YaHei" panose="020B0503020204020204" pitchFamily="34" charset="-122"/>
                <a:ea typeface="Microsoft YaHei" panose="020B0503020204020204" pitchFamily="34" charset="-122"/>
              </a:rPr>
              <a:t>最常用的数据运算有五种：</a:t>
            </a:r>
          </a:p>
          <a:p>
            <a:pPr algn="l"/>
            <a:r>
              <a:rPr lang="zh-CN" altLang="en-US" sz="1600" b="0" i="0" u="none" strike="noStrike" dirty="0">
                <a:solidFill>
                  <a:srgbClr val="333333"/>
                </a:solidFill>
                <a:effectLst/>
                <a:latin typeface="Microsoft YaHei" panose="020B0503020204020204" pitchFamily="34" charset="-122"/>
                <a:ea typeface="Microsoft YaHei" panose="020B0503020204020204" pitchFamily="34" charset="-122"/>
              </a:rPr>
              <a:t>插入，删除，修改，查找</a:t>
            </a:r>
            <a:r>
              <a:rPr lang="zh-CN" altLang="en-US" sz="1600" dirty="0">
                <a:solidFill>
                  <a:srgbClr val="333333"/>
                </a:solidFill>
                <a:latin typeface="Microsoft YaHei" panose="020B0503020204020204" pitchFamily="34" charset="-122"/>
                <a:ea typeface="Microsoft YaHei" panose="020B0503020204020204" pitchFamily="34" charset="-122"/>
              </a:rPr>
              <a:t>，</a:t>
            </a:r>
            <a:r>
              <a:rPr lang="zh-CN" altLang="en-US" sz="1600" b="0" i="0" u="none" strike="noStrike" dirty="0">
                <a:solidFill>
                  <a:srgbClr val="333333"/>
                </a:solidFill>
                <a:effectLst/>
                <a:latin typeface="Microsoft YaHei" panose="020B0503020204020204" pitchFamily="34" charset="-122"/>
                <a:ea typeface="Microsoft YaHei" panose="020B0503020204020204" pitchFamily="34" charset="-122"/>
              </a:rPr>
              <a:t>排序等</a:t>
            </a:r>
          </a:p>
          <a:p>
            <a:pPr>
              <a:lnSpc>
                <a:spcPct val="150000"/>
              </a:lnSpc>
            </a:pPr>
            <a:endParaRPr lang="zh-CN" altLang="en-US" sz="1600" dirty="0">
              <a:solidFill>
                <a:srgbClr val="FF0000"/>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endParaRPr kumimoji="1" lang="zh-CN" altLang="en-US" sz="1600" dirty="0">
              <a:latin typeface="微软雅黑" panose="020B0503020204020204" pitchFamily="34" charset="-122"/>
              <a:ea typeface="微软雅黑" panose="020B0503020204020204" pitchFamily="34" charset="-122"/>
            </a:endParaRPr>
          </a:p>
        </p:txBody>
      </p:sp>
      <p:sp>
        <p:nvSpPr>
          <p:cNvPr id="5" name="文本占位符 4">
            <a:extLst>
              <a:ext uri="{FF2B5EF4-FFF2-40B4-BE49-F238E27FC236}">
                <a16:creationId xmlns:a16="http://schemas.microsoft.com/office/drawing/2014/main" id="{A036C79B-F810-40C5-2589-D8373075C9E6}"/>
              </a:ext>
            </a:extLst>
          </p:cNvPr>
          <p:cNvSpPr>
            <a:spLocks noGrp="1"/>
          </p:cNvSpPr>
          <p:nvPr>
            <p:ph type="body" sz="quarter" idx="10"/>
          </p:nvPr>
        </p:nvSpPr>
        <p:spPr/>
        <p:txBody>
          <a:bodyPr/>
          <a:lstStyle/>
          <a:p>
            <a:r>
              <a:rPr lang="zh-CN" altLang="en-US" dirty="0"/>
              <a:t>数据结构与算法的关系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88264" y="2420888"/>
            <a:ext cx="480053" cy="480053"/>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a:t>
            </a:r>
          </a:p>
        </p:txBody>
      </p:sp>
      <p:sp>
        <p:nvSpPr>
          <p:cNvPr id="9" name="椭圆 8"/>
          <p:cNvSpPr/>
          <p:nvPr/>
        </p:nvSpPr>
        <p:spPr>
          <a:xfrm>
            <a:off x="1872325" y="2906065"/>
            <a:ext cx="480053" cy="480053"/>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务</a:t>
            </a:r>
          </a:p>
        </p:txBody>
      </p:sp>
      <p:sp>
        <p:nvSpPr>
          <p:cNvPr id="10" name="椭圆 9"/>
          <p:cNvSpPr/>
          <p:nvPr/>
        </p:nvSpPr>
        <p:spPr>
          <a:xfrm>
            <a:off x="1872325" y="3535119"/>
            <a:ext cx="480053" cy="480053"/>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a:t>
            </a:r>
          </a:p>
        </p:txBody>
      </p:sp>
      <p:sp>
        <p:nvSpPr>
          <p:cNvPr id="11" name="椭圆 10"/>
          <p:cNvSpPr/>
          <p:nvPr/>
        </p:nvSpPr>
        <p:spPr>
          <a:xfrm>
            <a:off x="2388264" y="4015172"/>
            <a:ext cx="480053" cy="480053"/>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据</a:t>
            </a:r>
          </a:p>
        </p:txBody>
      </p:sp>
      <p:cxnSp>
        <p:nvCxnSpPr>
          <p:cNvPr id="12" name="直线连接符 11"/>
          <p:cNvCxnSpPr/>
          <p:nvPr/>
        </p:nvCxnSpPr>
        <p:spPr>
          <a:xfrm>
            <a:off x="3024453" y="2660915"/>
            <a:ext cx="1632181" cy="874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V="1">
            <a:off x="3024453" y="3535119"/>
            <a:ext cx="1632181" cy="676557"/>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848655" y="3141108"/>
            <a:ext cx="1440160" cy="874064"/>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存储数据</a:t>
            </a:r>
          </a:p>
        </p:txBody>
      </p:sp>
      <p:cxnSp>
        <p:nvCxnSpPr>
          <p:cNvPr id="17" name="直线连接符 16"/>
          <p:cNvCxnSpPr/>
          <p:nvPr/>
        </p:nvCxnSpPr>
        <p:spPr>
          <a:xfrm>
            <a:off x="3024453" y="2660915"/>
            <a:ext cx="0" cy="155076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024451" y="3328987"/>
            <a:ext cx="1415772"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最优数据结构</a:t>
            </a:r>
          </a:p>
        </p:txBody>
      </p:sp>
      <p:cxnSp>
        <p:nvCxnSpPr>
          <p:cNvPr id="20" name="直线连接符 19"/>
          <p:cNvCxnSpPr/>
          <p:nvPr/>
        </p:nvCxnSpPr>
        <p:spPr>
          <a:xfrm>
            <a:off x="6539285" y="2660915"/>
            <a:ext cx="1632181" cy="874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V="1">
            <a:off x="6539285" y="3535119"/>
            <a:ext cx="1632181" cy="676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6539285" y="2660915"/>
            <a:ext cx="0" cy="1550761"/>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672859" y="3328987"/>
            <a:ext cx="1005403" cy="338554"/>
          </a:xfrm>
          <a:prstGeom prst="rect">
            <a:avLst/>
          </a:prstGeom>
          <a:noFill/>
        </p:spPr>
        <p:txBody>
          <a:bodyPr wrap="none" rtlCol="0">
            <a:spAutoFit/>
          </a:bodyPr>
          <a:lstStyle/>
          <a:p>
            <a:pPr fontAlgn="auto">
              <a:spcBef>
                <a:spcPts val="0"/>
              </a:spcBef>
              <a:spcAft>
                <a:spcPts val="0"/>
              </a:spcAft>
            </a:pPr>
            <a:r>
              <a:rPr kumimoji="1" lang="zh-CN" altLang="en-US" sz="1600" dirty="0">
                <a:latin typeface="微软雅黑" panose="020B0503020204020204" pitchFamily="34" charset="-122"/>
                <a:ea typeface="微软雅黑" panose="020B0503020204020204" pitchFamily="34" charset="-122"/>
              </a:rPr>
              <a:t>最优算法</a:t>
            </a:r>
          </a:p>
        </p:txBody>
      </p:sp>
      <p:sp>
        <p:nvSpPr>
          <p:cNvPr id="24" name="矩形 23"/>
          <p:cNvSpPr/>
          <p:nvPr/>
        </p:nvSpPr>
        <p:spPr>
          <a:xfrm>
            <a:off x="8305038" y="3141108"/>
            <a:ext cx="1440160" cy="874064"/>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业务目的</a:t>
            </a:r>
          </a:p>
        </p:txBody>
      </p:sp>
      <p:sp>
        <p:nvSpPr>
          <p:cNvPr id="19" name="文本框 18"/>
          <p:cNvSpPr txBox="1"/>
          <p:nvPr/>
        </p:nvSpPr>
        <p:spPr>
          <a:xfrm>
            <a:off x="1787553" y="5102497"/>
            <a:ext cx="2624436" cy="338554"/>
          </a:xfrm>
          <a:prstGeom prst="rect">
            <a:avLst/>
          </a:prstGeom>
          <a:noFill/>
        </p:spPr>
        <p:txBody>
          <a:bodyPr wrap="none" rtlCol="0">
            <a:spAutoFit/>
          </a:bodyPr>
          <a:lstStyle/>
          <a:p>
            <a:pPr fontAlgn="auto">
              <a:spcBef>
                <a:spcPts val="0"/>
              </a:spcBef>
              <a:spcAft>
                <a:spcPts val="0"/>
              </a:spcAft>
            </a:pPr>
            <a:r>
              <a:rPr kumimoji="1" lang="zh-CN" altLang="en-US" sz="1600" b="1" dirty="0">
                <a:latin typeface="微软雅黑" panose="020B0503020204020204" pitchFamily="34" charset="-122"/>
                <a:ea typeface="微软雅黑" panose="020B0503020204020204" pitchFamily="34" charset="-122"/>
              </a:rPr>
              <a:t>数据结构  </a:t>
            </a:r>
            <a:r>
              <a:rPr kumimoji="1" lang="en-US" altLang="zh-CN" sz="1600" b="1"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  算法  </a:t>
            </a:r>
            <a:r>
              <a:rPr kumimoji="1" lang="en-US" altLang="zh-CN" sz="1600" b="1"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  程序</a:t>
            </a:r>
          </a:p>
        </p:txBody>
      </p:sp>
      <p:sp>
        <p:nvSpPr>
          <p:cNvPr id="2" name="文本占位符 1">
            <a:extLst>
              <a:ext uri="{FF2B5EF4-FFF2-40B4-BE49-F238E27FC236}">
                <a16:creationId xmlns:a16="http://schemas.microsoft.com/office/drawing/2014/main" id="{9DAFBCF5-BB2B-AD08-5B4E-5FF9FA649FC9}"/>
              </a:ext>
            </a:extLst>
          </p:cNvPr>
          <p:cNvSpPr>
            <a:spLocks noGrp="1"/>
          </p:cNvSpPr>
          <p:nvPr>
            <p:ph type="body" sz="quarter" idx="10"/>
          </p:nvPr>
        </p:nvSpPr>
        <p:spPr/>
        <p:txBody>
          <a:bodyPr/>
          <a:lstStyle/>
          <a:p>
            <a:r>
              <a:rPr lang="zh-CN" altLang="en-US" dirty="0"/>
              <a:t>数据结构与算法的关系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Box 7"/>
          <p:cNvSpPr txBox="1">
            <a:spLocks noChangeArrowheads="1"/>
          </p:cNvSpPr>
          <p:nvPr/>
        </p:nvSpPr>
        <p:spPr bwMode="auto">
          <a:xfrm>
            <a:off x="336154" y="188640"/>
            <a:ext cx="7008877"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endParaRPr lang="en-US" altLang="zh-CN" sz="1333"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333"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333"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333" dirty="0">
              <a:latin typeface="微软雅黑" panose="020B0503020204020204" pitchFamily="34" charset="-122"/>
              <a:ea typeface="微软雅黑" panose="020B0503020204020204" pitchFamily="34" charset="-122"/>
            </a:endParaRPr>
          </a:p>
        </p:txBody>
      </p:sp>
      <p:sp>
        <p:nvSpPr>
          <p:cNvPr id="6" name="文本占位符 5">
            <a:extLst>
              <a:ext uri="{FF2B5EF4-FFF2-40B4-BE49-F238E27FC236}">
                <a16:creationId xmlns:a16="http://schemas.microsoft.com/office/drawing/2014/main" id="{25B16594-A681-26A8-D521-10EB7863706B}"/>
              </a:ext>
            </a:extLst>
          </p:cNvPr>
          <p:cNvSpPr>
            <a:spLocks noGrp="1"/>
          </p:cNvSpPr>
          <p:nvPr>
            <p:ph type="body" sz="quarter" idx="10"/>
          </p:nvPr>
        </p:nvSpPr>
        <p:spPr>
          <a:xfrm>
            <a:off x="4152578" y="1340768"/>
            <a:ext cx="6552626" cy="4511040"/>
          </a:xfrm>
        </p:spPr>
        <p:txBody>
          <a:bodyPr/>
          <a:lstStyle/>
          <a:p>
            <a:pPr marL="0" indent="0">
              <a:buNone/>
            </a:pPr>
            <a:r>
              <a:rPr lang="en-US" altLang="zh-CN" dirty="0">
                <a:latin typeface="Alibaba PuHuiTi" pitchFamily="18" charset="-122"/>
                <a:ea typeface="Alibaba PuHuiTi" pitchFamily="18" charset="-122"/>
                <a:cs typeface="Alibaba PuHuiTi" pitchFamily="18" charset="-122"/>
              </a:rPr>
              <a:t>1.</a:t>
            </a:r>
            <a:r>
              <a:rPr lang="zh-CN" altLang="en-US" dirty="0">
                <a:latin typeface="Alibaba PuHuiTi" pitchFamily="18" charset="-122"/>
                <a:ea typeface="Alibaba PuHuiTi" pitchFamily="18" charset="-122"/>
                <a:cs typeface="Alibaba PuHuiTi" pitchFamily="18" charset="-122"/>
              </a:rPr>
              <a:t>数据结构是什么？</a:t>
            </a:r>
            <a:endParaRPr lang="en-US" altLang="zh-CN" dirty="0">
              <a:latin typeface="Alibaba PuHuiTi" pitchFamily="18" charset="-122"/>
              <a:ea typeface="Alibaba PuHuiTi" pitchFamily="18" charset="-122"/>
              <a:cs typeface="Alibaba PuHuiTi" pitchFamily="18" charset="-122"/>
            </a:endParaRPr>
          </a:p>
          <a:p>
            <a:pPr marL="0" indent="0" fontAlgn="auto">
              <a:spcBef>
                <a:spcPts val="0"/>
              </a:spcBef>
              <a:spcAft>
                <a:spcPts val="0"/>
              </a:spcAft>
              <a:buNone/>
            </a:pPr>
            <a:r>
              <a:rPr lang="zh-CN" altLang="en-US" sz="1600" dirty="0">
                <a:latin typeface="Alibaba PuHuiTi" pitchFamily="18" charset="-122"/>
                <a:ea typeface="Alibaba PuHuiTi" pitchFamily="18" charset="-122"/>
                <a:cs typeface="Alibaba PuHuiTi" pitchFamily="18" charset="-122"/>
              </a:rPr>
              <a:t>数据结构是存储、组织数据的方式 </a:t>
            </a:r>
            <a:r>
              <a:rPr lang="en-US" altLang="zh-CN" sz="1600" dirty="0">
                <a:latin typeface="Alibaba PuHuiTi" pitchFamily="18" charset="-122"/>
                <a:ea typeface="Alibaba PuHuiTi" pitchFamily="18" charset="-122"/>
                <a:cs typeface="Alibaba PuHuiTi" pitchFamily="18" charset="-122"/>
              </a:rPr>
              <a:t>.</a:t>
            </a:r>
            <a:r>
              <a:rPr lang="zh-CN" altLang="en-US" sz="1600" dirty="0">
                <a:latin typeface="Alibaba PuHuiTi" pitchFamily="18" charset="-122"/>
                <a:ea typeface="Alibaba PuHuiTi" pitchFamily="18" charset="-122"/>
                <a:cs typeface="Alibaba PuHuiTi" pitchFamily="18" charset="-122"/>
              </a:rPr>
              <a:t>精心选择的数据结构可以带来更高的运行或者存储效率</a:t>
            </a:r>
            <a:endParaRPr lang="en-US" altLang="zh-CN" sz="1600" dirty="0">
              <a:latin typeface="Alibaba PuHuiTi" pitchFamily="18" charset="-122"/>
              <a:ea typeface="Alibaba PuHuiTi" pitchFamily="18" charset="-122"/>
              <a:cs typeface="Alibaba PuHuiTi" pitchFamily="18" charset="-122"/>
            </a:endParaRPr>
          </a:p>
          <a:p>
            <a:pPr marL="0" indent="0">
              <a:buNone/>
            </a:pPr>
            <a:r>
              <a:rPr lang="en-US" altLang="zh-CN" dirty="0">
                <a:latin typeface="Alibaba PuHuiTi" pitchFamily="18" charset="-122"/>
                <a:ea typeface="Alibaba PuHuiTi" pitchFamily="18" charset="-122"/>
                <a:cs typeface="Alibaba PuHuiTi" pitchFamily="18" charset="-122"/>
              </a:rPr>
              <a:t>2.</a:t>
            </a:r>
            <a:r>
              <a:rPr lang="zh-CN" altLang="en-US" dirty="0">
                <a:latin typeface="Alibaba PuHuiTi" pitchFamily="18" charset="-122"/>
                <a:ea typeface="Alibaba PuHuiTi" pitchFamily="18" charset="-122"/>
                <a:cs typeface="Alibaba PuHuiTi" pitchFamily="18" charset="-122"/>
              </a:rPr>
              <a:t>数据结构与算法的关系？</a:t>
            </a:r>
            <a:endParaRPr lang="en-US" altLang="zh-CN" dirty="0">
              <a:latin typeface="Alibaba PuHuiTi" pitchFamily="18" charset="-122"/>
              <a:ea typeface="Alibaba PuHuiTi" pitchFamily="18" charset="-122"/>
              <a:cs typeface="Alibaba PuHuiTi" pitchFamily="18" charset="-122"/>
            </a:endParaRPr>
          </a:p>
          <a:p>
            <a:pPr marL="0" indent="0">
              <a:buNone/>
            </a:pPr>
            <a:r>
              <a:rPr lang="zh-CN" altLang="en-US" sz="1600" dirty="0">
                <a:solidFill>
                  <a:srgbClr val="FF0000"/>
                </a:solidFill>
                <a:latin typeface="Alibaba PuHuiTi" pitchFamily="18" charset="-122"/>
                <a:ea typeface="Alibaba PuHuiTi" pitchFamily="18" charset="-122"/>
                <a:cs typeface="Alibaba PuHuiTi" pitchFamily="18" charset="-122"/>
              </a:rPr>
              <a:t>算法</a:t>
            </a:r>
            <a:r>
              <a:rPr lang="zh-CN" altLang="en-US" sz="1600" dirty="0">
                <a:latin typeface="Alibaba PuHuiTi" pitchFamily="18" charset="-122"/>
                <a:ea typeface="Alibaba PuHuiTi" pitchFamily="18" charset="-122"/>
                <a:cs typeface="Alibaba PuHuiTi" pitchFamily="18" charset="-122"/>
              </a:rPr>
              <a:t>是为了解决实际问题而设计的，</a:t>
            </a:r>
            <a:r>
              <a:rPr lang="zh-CN" altLang="en-US" sz="1600" dirty="0">
                <a:solidFill>
                  <a:srgbClr val="FF0000"/>
                </a:solidFill>
                <a:latin typeface="Alibaba PuHuiTi" pitchFamily="18" charset="-122"/>
                <a:ea typeface="Alibaba PuHuiTi" pitchFamily="18" charset="-122"/>
                <a:cs typeface="Alibaba PuHuiTi" pitchFamily="18" charset="-122"/>
              </a:rPr>
              <a:t>数据结构</a:t>
            </a:r>
            <a:r>
              <a:rPr lang="zh-CN" altLang="en-US" sz="1600" dirty="0">
                <a:latin typeface="Alibaba PuHuiTi" pitchFamily="18" charset="-122"/>
                <a:ea typeface="Alibaba PuHuiTi" pitchFamily="18" charset="-122"/>
                <a:cs typeface="Alibaba PuHuiTi" pitchFamily="18" charset="-122"/>
              </a:rPr>
              <a:t>是算法需要处理问题的载体。高效的程序需要在数据结构的基础上设计和选择算法</a:t>
            </a:r>
            <a:endParaRPr lang="en-US" altLang="zh-CN" sz="16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Box 9"/>
          <p:cNvSpPr txBox="1">
            <a:spLocks noChangeArrowheads="1"/>
          </p:cNvSpPr>
          <p:nvPr/>
        </p:nvSpPr>
        <p:spPr bwMode="auto">
          <a:xfrm>
            <a:off x="4752645" y="1700808"/>
            <a:ext cx="5759451" cy="402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数据结构的概念</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FF0000"/>
                </a:solidFill>
                <a:latin typeface="Alibaba PuHuiTi" pitchFamily="18" charset="-122"/>
                <a:ea typeface="Alibaba PuHuiTi" pitchFamily="18" charset="-122"/>
                <a:cs typeface="Alibaba PuHuiTi" pitchFamily="18" charset="-122"/>
              </a:rPr>
              <a:t>内存的存储结构</a:t>
            </a:r>
            <a:endParaRPr lang="en-US" altLang="zh-CN" dirty="0">
              <a:solidFill>
                <a:srgbClr val="FF0000"/>
              </a:solidFill>
              <a:latin typeface="Alibaba PuHuiTi" pitchFamily="18" charset="-122"/>
              <a:ea typeface="Alibaba PuHuiTi" pitchFamily="18" charset="-122"/>
              <a:cs typeface="Alibaba PuHuiTi" pitchFamily="18" charset="-122"/>
            </a:endParaRPr>
          </a:p>
          <a:p>
            <a:pPr marL="0" indent="0" defTabSz="1219170" eaLnBrk="1" fontAlgn="auto" hangingPunct="1">
              <a:lnSpc>
                <a:spcPct val="200000"/>
              </a:lnSpc>
              <a:spcBef>
                <a:spcPts val="0"/>
              </a:spcBef>
              <a:spcAft>
                <a:spcPts val="0"/>
              </a:spcAft>
              <a:defRPr/>
            </a:pPr>
            <a:r>
              <a:rPr lang="zh-CN" altLang="en-US" dirty="0">
                <a:solidFill>
                  <a:srgbClr val="FF0000"/>
                </a:solidFill>
                <a:latin typeface="Alibaba PuHuiTi" pitchFamily="18" charset="-122"/>
                <a:ea typeface="Alibaba PuHuiTi" pitchFamily="18" charset="-122"/>
                <a:cs typeface="Alibaba PuHuiTi" pitchFamily="18" charset="-122"/>
              </a:rPr>
              <a:t>          </a:t>
            </a:r>
            <a:r>
              <a:rPr lang="zh-CN" altLang="en-US" sz="1600" dirty="0">
                <a:solidFill>
                  <a:srgbClr val="FF0000"/>
                </a:solidFill>
                <a:latin typeface="Alibaba PuHuiTi" pitchFamily="18" charset="-122"/>
                <a:ea typeface="Alibaba PuHuiTi" pitchFamily="18" charset="-122"/>
                <a:cs typeface="Alibaba PuHuiTi" pitchFamily="18" charset="-122"/>
              </a:rPr>
              <a:t>以字节为基本存储单位</a:t>
            </a:r>
            <a:endParaRPr lang="en-US" altLang="zh-CN" sz="1600" dirty="0">
              <a:solidFill>
                <a:srgbClr val="FF0000"/>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数据结构的分类</a:t>
            </a:r>
            <a:endParaRPr lang="en-US" altLang="zh-CN" dirty="0">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顺序表存储方式</a:t>
            </a:r>
            <a:endParaRPr lang="en-US" altLang="zh-CN" dirty="0">
              <a:solidFill>
                <a:srgbClr val="262626"/>
              </a:solidFill>
              <a:latin typeface="Alibaba PuHuiTi" pitchFamily="18" charset="-122"/>
              <a:ea typeface="Alibaba PuHuiTi" pitchFamily="18" charset="-122"/>
              <a:cs typeface="Alibaba PuHuiTi" pitchFamily="18" charset="-122"/>
            </a:endParaRPr>
          </a:p>
          <a:p>
            <a:pPr marL="380990" indent="-380990" eaLnBrk="1" fontAlgn="auto" hangingPunct="1">
              <a:lnSpc>
                <a:spcPct val="200000"/>
              </a:lnSpc>
              <a:spcBef>
                <a:spcPts val="0"/>
              </a:spcBef>
              <a:spcAft>
                <a:spcPts val="0"/>
              </a:spcAft>
              <a:buFont typeface="Wingdings" panose="05000000000000000000" pitchFamily="2" charset="2"/>
              <a:buChar char="u"/>
              <a:defRPr/>
            </a:pPr>
            <a:r>
              <a:rPr lang="zh-CN" altLang="en-US" dirty="0">
                <a:latin typeface="Alibaba PuHuiTi" pitchFamily="18" charset="-122"/>
                <a:ea typeface="Alibaba PuHuiTi" pitchFamily="18" charset="-122"/>
                <a:cs typeface="Alibaba PuHuiTi" pitchFamily="18" charset="-122"/>
              </a:rPr>
              <a:t>顺序表的实现和扩充</a:t>
            </a:r>
            <a:endParaRPr lang="en-US" altLang="zh-CN" dirty="0">
              <a:solidFill>
                <a:srgbClr val="262626"/>
              </a:solidFill>
              <a:latin typeface="Alibaba PuHuiTi" pitchFamily="18" charset="-122"/>
              <a:ea typeface="Alibaba PuHuiTi" pitchFamily="18" charset="-122"/>
              <a:cs typeface="Alibaba PuHuiTi" pitchFamily="18" charset="-122"/>
            </a:endParaRPr>
          </a:p>
          <a:p>
            <a:pPr marL="380990" indent="-380990" defTabSz="1219170" eaLnBrk="1" fontAlgn="auto" hangingPunct="1">
              <a:lnSpc>
                <a:spcPct val="200000"/>
              </a:lnSpc>
              <a:spcBef>
                <a:spcPts val="0"/>
              </a:spcBef>
              <a:spcAft>
                <a:spcPts val="0"/>
              </a:spcAft>
              <a:buFont typeface="Wingdings" panose="05000000000000000000" pitchFamily="2" charset="2"/>
              <a:buChar char="u"/>
              <a:defRPr/>
            </a:pPr>
            <a:r>
              <a:rPr lang="zh-CN" altLang="en-US" dirty="0">
                <a:solidFill>
                  <a:srgbClr val="262626"/>
                </a:solidFill>
                <a:latin typeface="Alibaba PuHuiTi" pitchFamily="18" charset="-122"/>
                <a:ea typeface="Alibaba PuHuiTi" pitchFamily="18" charset="-122"/>
                <a:cs typeface="Alibaba PuHuiTi" pitchFamily="18" charset="-122"/>
              </a:rPr>
              <a:t>顺序表增加与删除元素</a:t>
            </a:r>
            <a:endParaRPr lang="en-US" altLang="zh-CN"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I2Njg3ZjNlNjViNDMzMjZiNjk5ZDQyMjg2NjhlY2UifQ=="/>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fontAlgn="auto">
          <a:spcBef>
            <a:spcPts val="0"/>
          </a:spcBef>
          <a:spcAft>
            <a:spcPts val="0"/>
          </a:spcAft>
          <a:defRPr kumimoji="1" sz="12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1992</Words>
  <Application>Microsoft Macintosh PowerPoint</Application>
  <PresentationFormat>自定义</PresentationFormat>
  <Paragraphs>278</Paragraphs>
  <Slides>39</Slides>
  <Notes>0</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39</vt:i4>
      </vt:variant>
    </vt:vector>
  </HeadingPairs>
  <TitlesOfParts>
    <vt:vector size="57" baseType="lpstr">
      <vt:lpstr>阿里巴巴普惠体</vt:lpstr>
      <vt:lpstr>黑体</vt:lpstr>
      <vt:lpstr>微软雅黑</vt:lpstr>
      <vt:lpstr>微软雅黑</vt:lpstr>
      <vt:lpstr>Alibaba PuHuiTi</vt:lpstr>
      <vt:lpstr>Alibaba PuHuiTi B</vt:lpstr>
      <vt:lpstr>Alibaba PuHuiTi R</vt:lpstr>
      <vt:lpstr>Arial</vt:lpstr>
      <vt:lpstr>Calibri</vt:lpstr>
      <vt:lpstr>Helvetica Neue</vt:lpstr>
      <vt:lpstr>Segoe UI</vt:lpstr>
      <vt:lpstr>Verdana</vt:lpstr>
      <vt:lpstr>Wingdings</vt:lpstr>
      <vt:lpstr>1_自定义设计方案</vt:lpstr>
      <vt:lpstr>自定义设计方案</vt:lpstr>
      <vt:lpstr>3_自定义设计方案</vt:lpstr>
      <vt:lpstr>4_自定义设计方案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Microsoft Office User</cp:lastModifiedBy>
  <cp:revision>1016</cp:revision>
  <dcterms:created xsi:type="dcterms:W3CDTF">2015-06-29T07:19:00Z</dcterms:created>
  <dcterms:modified xsi:type="dcterms:W3CDTF">2023-08-19T20:33:56Z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AAC9FDDB20E441BE9E47DF503B20AF1F</vt:lpwstr>
  </property>
</Properties>
</file>